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3" r:id="rId4"/>
    <p:sldMasterId id="2147483704" r:id="rId5"/>
    <p:sldMasterId id="2147483705" r:id="rId6"/>
    <p:sldMasterId id="2147483706" r:id="rId7"/>
    <p:sldMasterId id="2147483707"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Lst>
  <p:sldSz cy="5143500" cx="9144000"/>
  <p:notesSz cx="6858000" cy="9144000"/>
  <p:embeddedFontLst>
    <p:embeddedFont>
      <p:font typeface="Raleway"/>
      <p:regular r:id="rId19"/>
      <p:bold r:id="rId20"/>
      <p:italic r:id="rId21"/>
      <p:boldItalic r:id="rId22"/>
    </p:embeddedFont>
    <p:embeddedFont>
      <p:font typeface="Proxima Nova"/>
      <p:regular r:id="rId23"/>
      <p:bold r:id="rId24"/>
      <p:italic r:id="rId25"/>
      <p:boldItalic r:id="rId26"/>
    </p:embeddedFont>
    <p:embeddedFont>
      <p:font typeface="Roboto"/>
      <p:regular r:id="rId27"/>
      <p:bold r:id="rId28"/>
      <p:italic r:id="rId29"/>
      <p:boldItalic r:id="rId30"/>
    </p:embeddedFont>
    <p:embeddedFont>
      <p:font typeface="Source Code Pro"/>
      <p:regular r:id="rId31"/>
      <p:bold r:id="rId32"/>
      <p:italic r:id="rId33"/>
      <p:boldItalic r:id="rId34"/>
    </p:embeddedFont>
    <p:embeddedFont>
      <p:font typeface="Oswald"/>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ProximaNova-bold.fntdata"/><Relationship Id="rId23" Type="http://schemas.openxmlformats.org/officeDocument/2006/relationships/font" Target="fonts/ProximaNova-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 Id="rId26" Type="http://schemas.openxmlformats.org/officeDocument/2006/relationships/font" Target="fonts/ProximaNova-boldItalic.fntdata"/><Relationship Id="rId25" Type="http://schemas.openxmlformats.org/officeDocument/2006/relationships/font" Target="fonts/ProximaNova-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Roboto-italic.fntdata"/><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font" Target="fonts/SourceCodePro-regular.fntdata"/><Relationship Id="rId30" Type="http://schemas.openxmlformats.org/officeDocument/2006/relationships/font" Target="fonts/Roboto-boldItalic.fntdata"/><Relationship Id="rId11" Type="http://schemas.openxmlformats.org/officeDocument/2006/relationships/slide" Target="slides/slide2.xml"/><Relationship Id="rId33" Type="http://schemas.openxmlformats.org/officeDocument/2006/relationships/font" Target="fonts/SourceCodePro-italic.fntdata"/><Relationship Id="rId10" Type="http://schemas.openxmlformats.org/officeDocument/2006/relationships/slide" Target="slides/slide1.xml"/><Relationship Id="rId32" Type="http://schemas.openxmlformats.org/officeDocument/2006/relationships/font" Target="fonts/SourceCodePro-bold.fntdata"/><Relationship Id="rId13" Type="http://schemas.openxmlformats.org/officeDocument/2006/relationships/slide" Target="slides/slide4.xml"/><Relationship Id="rId35" Type="http://schemas.openxmlformats.org/officeDocument/2006/relationships/font" Target="fonts/Oswald-regular.fntdata"/><Relationship Id="rId12" Type="http://schemas.openxmlformats.org/officeDocument/2006/relationships/slide" Target="slides/slide3.xml"/><Relationship Id="rId34" Type="http://schemas.openxmlformats.org/officeDocument/2006/relationships/font" Target="fonts/SourceCodePro-boldItalic.fntdata"/><Relationship Id="rId15" Type="http://schemas.openxmlformats.org/officeDocument/2006/relationships/slide" Target="slides/slide6.xml"/><Relationship Id="rId14" Type="http://schemas.openxmlformats.org/officeDocument/2006/relationships/slide" Target="slides/slide5.xml"/><Relationship Id="rId36" Type="http://schemas.openxmlformats.org/officeDocument/2006/relationships/font" Target="fonts/Oswald-bold.fntdata"/><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font" Target="fonts/Raleway-regular.fntdata"/><Relationship Id="rId18" Type="http://schemas.openxmlformats.org/officeDocument/2006/relationships/slide" Target="slides/slide9.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0f14c4ef8f_5_6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0f14c4ef8f_5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0f14c4ef8f_3_1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0f14c4ef8f_3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0f14c4ef8f_3_1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30f14c4ef8f_3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0f14c4ef8f_3_19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30f14c4ef8f_3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0f14c4ef8f_7_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30f14c4ef8f_7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30f14c4ef8f_5_9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30f14c4ef8f_5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104" name="Shape 104"/>
        <p:cNvGrpSpPr/>
        <p:nvPr/>
      </p:nvGrpSpPr>
      <p:grpSpPr>
        <a:xfrm>
          <a:off x="0" y="0"/>
          <a:ext cx="0" cy="0"/>
          <a:chOff x="0" y="0"/>
          <a:chExt cx="0" cy="0"/>
        </a:xfrm>
      </p:grpSpPr>
      <p:grpSp>
        <p:nvGrpSpPr>
          <p:cNvPr id="105" name="Google Shape;105;p26"/>
          <p:cNvGrpSpPr/>
          <p:nvPr/>
        </p:nvGrpSpPr>
        <p:grpSpPr>
          <a:xfrm>
            <a:off x="6098378" y="5"/>
            <a:ext cx="3045625" cy="2030570"/>
            <a:chOff x="6098378" y="5"/>
            <a:chExt cx="3045625" cy="2030570"/>
          </a:xfrm>
        </p:grpSpPr>
        <p:sp>
          <p:nvSpPr>
            <p:cNvPr id="106" name="Google Shape;106;p26"/>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6"/>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6"/>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6"/>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6"/>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26"/>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12" name="Google Shape;112;p26"/>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13" name="Google Shape;113;p2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14" name="Shape 114"/>
        <p:cNvGrpSpPr/>
        <p:nvPr/>
      </p:nvGrpSpPr>
      <p:grpSpPr>
        <a:xfrm>
          <a:off x="0" y="0"/>
          <a:ext cx="0" cy="0"/>
          <a:chOff x="0" y="0"/>
          <a:chExt cx="0" cy="0"/>
        </a:xfrm>
      </p:grpSpPr>
      <p:grpSp>
        <p:nvGrpSpPr>
          <p:cNvPr id="115" name="Google Shape;115;p27"/>
          <p:cNvGrpSpPr/>
          <p:nvPr/>
        </p:nvGrpSpPr>
        <p:grpSpPr>
          <a:xfrm>
            <a:off x="6098378" y="5"/>
            <a:ext cx="3045625" cy="2030570"/>
            <a:chOff x="6098378" y="5"/>
            <a:chExt cx="3045625" cy="2030570"/>
          </a:xfrm>
        </p:grpSpPr>
        <p:sp>
          <p:nvSpPr>
            <p:cNvPr id="116" name="Google Shape;116;p27"/>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7"/>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7"/>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7"/>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7"/>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27"/>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22" name="Google Shape;122;p2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3" name="Shape 123"/>
        <p:cNvGrpSpPr/>
        <p:nvPr/>
      </p:nvGrpSpPr>
      <p:grpSpPr>
        <a:xfrm>
          <a:off x="0" y="0"/>
          <a:ext cx="0" cy="0"/>
          <a:chOff x="0" y="0"/>
          <a:chExt cx="0" cy="0"/>
        </a:xfrm>
      </p:grpSpPr>
      <p:grpSp>
        <p:nvGrpSpPr>
          <p:cNvPr id="124" name="Google Shape;124;p28"/>
          <p:cNvGrpSpPr/>
          <p:nvPr/>
        </p:nvGrpSpPr>
        <p:grpSpPr>
          <a:xfrm>
            <a:off x="0" y="3903669"/>
            <a:ext cx="9144000" cy="1239925"/>
            <a:chOff x="0" y="3903669"/>
            <a:chExt cx="9144000" cy="1239925"/>
          </a:xfrm>
        </p:grpSpPr>
        <p:sp>
          <p:nvSpPr>
            <p:cNvPr id="125" name="Google Shape;125;p28"/>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8"/>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8"/>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8"/>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8"/>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 name="Google Shape;130;p2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1" name="Google Shape;131;p2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32" name="Google Shape;132;p2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3" name="Shape 133"/>
        <p:cNvGrpSpPr/>
        <p:nvPr/>
      </p:nvGrpSpPr>
      <p:grpSpPr>
        <a:xfrm>
          <a:off x="0" y="0"/>
          <a:ext cx="0" cy="0"/>
          <a:chOff x="0" y="0"/>
          <a:chExt cx="0" cy="0"/>
        </a:xfrm>
      </p:grpSpPr>
      <p:sp>
        <p:nvSpPr>
          <p:cNvPr id="134" name="Google Shape;134;p2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5" name="Google Shape;135;p29"/>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36" name="Google Shape;136;p29"/>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37" name="Google Shape;137;p2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8" name="Shape 138"/>
        <p:cNvGrpSpPr/>
        <p:nvPr/>
      </p:nvGrpSpPr>
      <p:grpSpPr>
        <a:xfrm>
          <a:off x="0" y="0"/>
          <a:ext cx="0" cy="0"/>
          <a:chOff x="0" y="0"/>
          <a:chExt cx="0" cy="0"/>
        </a:xfrm>
      </p:grpSpPr>
      <p:sp>
        <p:nvSpPr>
          <p:cNvPr id="139" name="Google Shape;139;p3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40" name="Google Shape;140;p3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1" name="Shape 141"/>
        <p:cNvGrpSpPr/>
        <p:nvPr/>
      </p:nvGrpSpPr>
      <p:grpSpPr>
        <a:xfrm>
          <a:off x="0" y="0"/>
          <a:ext cx="0" cy="0"/>
          <a:chOff x="0" y="0"/>
          <a:chExt cx="0" cy="0"/>
        </a:xfrm>
      </p:grpSpPr>
      <p:sp>
        <p:nvSpPr>
          <p:cNvPr id="142" name="Google Shape;142;p31"/>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43" name="Google Shape;143;p31"/>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44" name="Google Shape;144;p3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145" name="Shape 145"/>
        <p:cNvGrpSpPr/>
        <p:nvPr/>
      </p:nvGrpSpPr>
      <p:grpSpPr>
        <a:xfrm>
          <a:off x="0" y="0"/>
          <a:ext cx="0" cy="0"/>
          <a:chOff x="0" y="0"/>
          <a:chExt cx="0" cy="0"/>
        </a:xfrm>
      </p:grpSpPr>
      <p:grpSp>
        <p:nvGrpSpPr>
          <p:cNvPr id="146" name="Google Shape;146;p32"/>
          <p:cNvGrpSpPr/>
          <p:nvPr/>
        </p:nvGrpSpPr>
        <p:grpSpPr>
          <a:xfrm>
            <a:off x="6098378" y="5"/>
            <a:ext cx="3045625" cy="2030570"/>
            <a:chOff x="6098378" y="5"/>
            <a:chExt cx="3045625" cy="2030570"/>
          </a:xfrm>
        </p:grpSpPr>
        <p:sp>
          <p:nvSpPr>
            <p:cNvPr id="147" name="Google Shape;147;p32"/>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2"/>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2"/>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2"/>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2"/>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32"/>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53" name="Google Shape;153;p3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4" name="Shape 154"/>
        <p:cNvGrpSpPr/>
        <p:nvPr/>
      </p:nvGrpSpPr>
      <p:grpSpPr>
        <a:xfrm>
          <a:off x="0" y="0"/>
          <a:ext cx="0" cy="0"/>
          <a:chOff x="0" y="0"/>
          <a:chExt cx="0" cy="0"/>
        </a:xfrm>
      </p:grpSpPr>
      <p:sp>
        <p:nvSpPr>
          <p:cNvPr id="155" name="Google Shape;155;p33"/>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6" name="Google Shape;156;p33"/>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157" name="Google Shape;157;p33"/>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58" name="Google Shape;158;p33"/>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59" name="Google Shape;159;p3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160" name="Google Shape;160;p3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1" name="Shape 161"/>
        <p:cNvGrpSpPr/>
        <p:nvPr/>
      </p:nvGrpSpPr>
      <p:grpSpPr>
        <a:xfrm>
          <a:off x="0" y="0"/>
          <a:ext cx="0" cy="0"/>
          <a:chOff x="0" y="0"/>
          <a:chExt cx="0" cy="0"/>
        </a:xfrm>
      </p:grpSpPr>
      <p:sp>
        <p:nvSpPr>
          <p:cNvPr id="162" name="Google Shape;162;p34"/>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163" name="Google Shape;163;p3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64" name="Shape 164"/>
        <p:cNvGrpSpPr/>
        <p:nvPr/>
      </p:nvGrpSpPr>
      <p:grpSpPr>
        <a:xfrm>
          <a:off x="0" y="0"/>
          <a:ext cx="0" cy="0"/>
          <a:chOff x="0" y="0"/>
          <a:chExt cx="0" cy="0"/>
        </a:xfrm>
      </p:grpSpPr>
      <p:grpSp>
        <p:nvGrpSpPr>
          <p:cNvPr id="165" name="Google Shape;165;p35"/>
          <p:cNvGrpSpPr/>
          <p:nvPr/>
        </p:nvGrpSpPr>
        <p:grpSpPr>
          <a:xfrm>
            <a:off x="6098378" y="5"/>
            <a:ext cx="3045625" cy="2030570"/>
            <a:chOff x="6098378" y="5"/>
            <a:chExt cx="3045625" cy="2030570"/>
          </a:xfrm>
        </p:grpSpPr>
        <p:sp>
          <p:nvSpPr>
            <p:cNvPr id="166" name="Google Shape;166;p35"/>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5"/>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5"/>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5"/>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5"/>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35"/>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172" name="Google Shape;172;p35"/>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173" name="Google Shape;173;p3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4" name="Shape 174"/>
        <p:cNvGrpSpPr/>
        <p:nvPr/>
      </p:nvGrpSpPr>
      <p:grpSpPr>
        <a:xfrm>
          <a:off x="0" y="0"/>
          <a:ext cx="0" cy="0"/>
          <a:chOff x="0" y="0"/>
          <a:chExt cx="0" cy="0"/>
        </a:xfrm>
      </p:grpSpPr>
      <p:sp>
        <p:nvSpPr>
          <p:cNvPr id="175" name="Google Shape;175;p3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0" name="Shape 180"/>
        <p:cNvGrpSpPr/>
        <p:nvPr/>
      </p:nvGrpSpPr>
      <p:grpSpPr>
        <a:xfrm>
          <a:off x="0" y="0"/>
          <a:ext cx="0" cy="0"/>
          <a:chOff x="0" y="0"/>
          <a:chExt cx="0" cy="0"/>
        </a:xfrm>
      </p:grpSpPr>
      <p:sp>
        <p:nvSpPr>
          <p:cNvPr id="181" name="Google Shape;181;p38"/>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8"/>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83" name="Google Shape;183;p38"/>
          <p:cNvSpPr txBox="1"/>
          <p:nvPr>
            <p:ph idx="1" type="subTitle"/>
          </p:nvPr>
        </p:nvSpPr>
        <p:spPr>
          <a:xfrm>
            <a:off x="485875" y="1738075"/>
            <a:ext cx="8183700" cy="861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84" name="Google Shape;184;p3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5" name="Shape 185"/>
        <p:cNvGrpSpPr/>
        <p:nvPr/>
      </p:nvGrpSpPr>
      <p:grpSpPr>
        <a:xfrm>
          <a:off x="0" y="0"/>
          <a:ext cx="0" cy="0"/>
          <a:chOff x="0" y="0"/>
          <a:chExt cx="0" cy="0"/>
        </a:xfrm>
      </p:grpSpPr>
      <p:sp>
        <p:nvSpPr>
          <p:cNvPr id="186" name="Google Shape;186;p39"/>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9"/>
          <p:cNvSpPr txBox="1"/>
          <p:nvPr>
            <p:ph type="title"/>
          </p:nvPr>
        </p:nvSpPr>
        <p:spPr>
          <a:xfrm>
            <a:off x="485875" y="1714500"/>
            <a:ext cx="8183700" cy="7857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8" name="Google Shape;188;p3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9" name="Shape 189"/>
        <p:cNvGrpSpPr/>
        <p:nvPr/>
      </p:nvGrpSpPr>
      <p:grpSpPr>
        <a:xfrm>
          <a:off x="0" y="0"/>
          <a:ext cx="0" cy="0"/>
          <a:chOff x="0" y="0"/>
          <a:chExt cx="0" cy="0"/>
        </a:xfrm>
      </p:grpSpPr>
      <p:sp>
        <p:nvSpPr>
          <p:cNvPr id="190" name="Google Shape;190;p40"/>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1" name="Google Shape;191;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2" name="Google Shape;192;p4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3" name="Shape 193"/>
        <p:cNvGrpSpPr/>
        <p:nvPr/>
      </p:nvGrpSpPr>
      <p:grpSpPr>
        <a:xfrm>
          <a:off x="0" y="0"/>
          <a:ext cx="0" cy="0"/>
          <a:chOff x="0" y="0"/>
          <a:chExt cx="0" cy="0"/>
        </a:xfrm>
      </p:grpSpPr>
      <p:sp>
        <p:nvSpPr>
          <p:cNvPr id="194" name="Google Shape;194;p41"/>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5" name="Google Shape;195;p4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96" name="Google Shape;196;p4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97" name="Google Shape;197;p4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8" name="Shape 198"/>
        <p:cNvGrpSpPr/>
        <p:nvPr/>
      </p:nvGrpSpPr>
      <p:grpSpPr>
        <a:xfrm>
          <a:off x="0" y="0"/>
          <a:ext cx="0" cy="0"/>
          <a:chOff x="0" y="0"/>
          <a:chExt cx="0" cy="0"/>
        </a:xfrm>
      </p:grpSpPr>
      <p:sp>
        <p:nvSpPr>
          <p:cNvPr id="199" name="Google Shape;199;p42"/>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0" name="Google Shape;200;p4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01" name="Shape 201"/>
        <p:cNvGrpSpPr/>
        <p:nvPr/>
      </p:nvGrpSpPr>
      <p:grpSpPr>
        <a:xfrm>
          <a:off x="0" y="0"/>
          <a:ext cx="0" cy="0"/>
          <a:chOff x="0" y="0"/>
          <a:chExt cx="0" cy="0"/>
        </a:xfrm>
      </p:grpSpPr>
      <p:sp>
        <p:nvSpPr>
          <p:cNvPr id="202" name="Google Shape;202;p4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03" name="Google Shape;203;p4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04" name="Google Shape;204;p4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205" name="Shape 205"/>
        <p:cNvGrpSpPr/>
        <p:nvPr/>
      </p:nvGrpSpPr>
      <p:grpSpPr>
        <a:xfrm>
          <a:off x="0" y="0"/>
          <a:ext cx="0" cy="0"/>
          <a:chOff x="0" y="0"/>
          <a:chExt cx="0" cy="0"/>
        </a:xfrm>
      </p:grpSpPr>
      <p:sp>
        <p:nvSpPr>
          <p:cNvPr id="206" name="Google Shape;206;p44"/>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207" name="Google Shape;207;p4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8" name="Shape 208"/>
        <p:cNvGrpSpPr/>
        <p:nvPr/>
      </p:nvGrpSpPr>
      <p:grpSpPr>
        <a:xfrm>
          <a:off x="0" y="0"/>
          <a:ext cx="0" cy="0"/>
          <a:chOff x="0" y="0"/>
          <a:chExt cx="0" cy="0"/>
        </a:xfrm>
      </p:grpSpPr>
      <p:sp>
        <p:nvSpPr>
          <p:cNvPr id="209" name="Google Shape;209;p45"/>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0" name="Google Shape;210;p45"/>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211" name="Google Shape;211;p45"/>
          <p:cNvSpPr txBox="1"/>
          <p:nvPr>
            <p:ph type="title"/>
          </p:nvPr>
        </p:nvSpPr>
        <p:spPr>
          <a:xfrm>
            <a:off x="265500" y="1181700"/>
            <a:ext cx="4045200" cy="15336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212" name="Google Shape;212;p45"/>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3" name="Google Shape;213;p4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214" name="Google Shape;214;p4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5" name="Shape 215"/>
        <p:cNvGrpSpPr/>
        <p:nvPr/>
      </p:nvGrpSpPr>
      <p:grpSpPr>
        <a:xfrm>
          <a:off x="0" y="0"/>
          <a:ext cx="0" cy="0"/>
          <a:chOff x="0" y="0"/>
          <a:chExt cx="0" cy="0"/>
        </a:xfrm>
      </p:grpSpPr>
      <p:sp>
        <p:nvSpPr>
          <p:cNvPr id="216" name="Google Shape;216;p46"/>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217" name="Google Shape;217;p4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8" name="Shape 218"/>
        <p:cNvGrpSpPr/>
        <p:nvPr/>
      </p:nvGrpSpPr>
      <p:grpSpPr>
        <a:xfrm>
          <a:off x="0" y="0"/>
          <a:ext cx="0" cy="0"/>
          <a:chOff x="0" y="0"/>
          <a:chExt cx="0" cy="0"/>
        </a:xfrm>
      </p:grpSpPr>
      <p:sp>
        <p:nvSpPr>
          <p:cNvPr id="219" name="Google Shape;219;p47"/>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7"/>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221" name="Google Shape;221;p47"/>
          <p:cNvSpPr txBox="1"/>
          <p:nvPr>
            <p:ph idx="1" type="body"/>
          </p:nvPr>
        </p:nvSpPr>
        <p:spPr>
          <a:xfrm>
            <a:off x="311700" y="2845182"/>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222" name="Google Shape;222;p4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3" name="Shape 223"/>
        <p:cNvGrpSpPr/>
        <p:nvPr/>
      </p:nvGrpSpPr>
      <p:grpSpPr>
        <a:xfrm>
          <a:off x="0" y="0"/>
          <a:ext cx="0" cy="0"/>
          <a:chOff x="0" y="0"/>
          <a:chExt cx="0" cy="0"/>
        </a:xfrm>
      </p:grpSpPr>
      <p:sp>
        <p:nvSpPr>
          <p:cNvPr id="224" name="Google Shape;224;p4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9" name="Shape 229"/>
        <p:cNvGrpSpPr/>
        <p:nvPr/>
      </p:nvGrpSpPr>
      <p:grpSpPr>
        <a:xfrm>
          <a:off x="0" y="0"/>
          <a:ext cx="0" cy="0"/>
          <a:chOff x="0" y="0"/>
          <a:chExt cx="0" cy="0"/>
        </a:xfrm>
      </p:grpSpPr>
      <p:sp>
        <p:nvSpPr>
          <p:cNvPr id="230" name="Google Shape;230;p50"/>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0"/>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0"/>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233" name="Google Shape;233;p50"/>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234" name="Google Shape;234;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5" name="Shape 235"/>
        <p:cNvGrpSpPr/>
        <p:nvPr/>
      </p:nvGrpSpPr>
      <p:grpSpPr>
        <a:xfrm>
          <a:off x="0" y="0"/>
          <a:ext cx="0" cy="0"/>
          <a:chOff x="0" y="0"/>
          <a:chExt cx="0" cy="0"/>
        </a:xfrm>
      </p:grpSpPr>
      <p:sp>
        <p:nvSpPr>
          <p:cNvPr id="236" name="Google Shape;236;p51"/>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1"/>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238" name="Google Shape;238;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9" name="Shape 239"/>
        <p:cNvGrpSpPr/>
        <p:nvPr/>
      </p:nvGrpSpPr>
      <p:grpSpPr>
        <a:xfrm>
          <a:off x="0" y="0"/>
          <a:ext cx="0" cy="0"/>
          <a:chOff x="0" y="0"/>
          <a:chExt cx="0" cy="0"/>
        </a:xfrm>
      </p:grpSpPr>
      <p:cxnSp>
        <p:nvCxnSpPr>
          <p:cNvPr id="240" name="Google Shape;240;p52"/>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41" name="Google Shape;241;p5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2" name="Google Shape;242;p52"/>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3" name="Google Shape;243;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4" name="Shape 244"/>
        <p:cNvGrpSpPr/>
        <p:nvPr/>
      </p:nvGrpSpPr>
      <p:grpSpPr>
        <a:xfrm>
          <a:off x="0" y="0"/>
          <a:ext cx="0" cy="0"/>
          <a:chOff x="0" y="0"/>
          <a:chExt cx="0" cy="0"/>
        </a:xfrm>
      </p:grpSpPr>
      <p:cxnSp>
        <p:nvCxnSpPr>
          <p:cNvPr id="245" name="Google Shape;245;p53"/>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46" name="Google Shape;246;p53"/>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7" name="Google Shape;247;p53"/>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8" name="Google Shape;248;p53"/>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9" name="Google Shape;249;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0" name="Shape 250"/>
        <p:cNvGrpSpPr/>
        <p:nvPr/>
      </p:nvGrpSpPr>
      <p:grpSpPr>
        <a:xfrm>
          <a:off x="0" y="0"/>
          <a:ext cx="0" cy="0"/>
          <a:chOff x="0" y="0"/>
          <a:chExt cx="0" cy="0"/>
        </a:xfrm>
      </p:grpSpPr>
      <p:sp>
        <p:nvSpPr>
          <p:cNvPr id="251" name="Google Shape;251;p5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2" name="Google Shape;252;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3" name="Shape 253"/>
        <p:cNvGrpSpPr/>
        <p:nvPr/>
      </p:nvGrpSpPr>
      <p:grpSpPr>
        <a:xfrm>
          <a:off x="0" y="0"/>
          <a:ext cx="0" cy="0"/>
          <a:chOff x="0" y="0"/>
          <a:chExt cx="0" cy="0"/>
        </a:xfrm>
      </p:grpSpPr>
      <p:cxnSp>
        <p:nvCxnSpPr>
          <p:cNvPr id="254" name="Google Shape;254;p55"/>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255" name="Google Shape;255;p55"/>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56" name="Google Shape;256;p55"/>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7" name="Google Shape;257;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58" name="Shape 258"/>
        <p:cNvGrpSpPr/>
        <p:nvPr/>
      </p:nvGrpSpPr>
      <p:grpSpPr>
        <a:xfrm>
          <a:off x="0" y="0"/>
          <a:ext cx="0" cy="0"/>
          <a:chOff x="0" y="0"/>
          <a:chExt cx="0" cy="0"/>
        </a:xfrm>
      </p:grpSpPr>
      <p:sp>
        <p:nvSpPr>
          <p:cNvPr id="259" name="Google Shape;259;p56"/>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260" name="Google Shape;260;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261" name="Shape 261"/>
        <p:cNvGrpSpPr/>
        <p:nvPr/>
      </p:nvGrpSpPr>
      <p:grpSpPr>
        <a:xfrm>
          <a:off x="0" y="0"/>
          <a:ext cx="0" cy="0"/>
          <a:chOff x="0" y="0"/>
          <a:chExt cx="0" cy="0"/>
        </a:xfrm>
      </p:grpSpPr>
      <p:sp>
        <p:nvSpPr>
          <p:cNvPr id="262" name="Google Shape;262;p57"/>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 name="Google Shape;263;p57"/>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64" name="Google Shape;264;p57"/>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265" name="Google Shape;265;p57"/>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66" name="Google Shape;266;p5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67" name="Google Shape;267;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8" name="Shape 268"/>
        <p:cNvGrpSpPr/>
        <p:nvPr/>
      </p:nvGrpSpPr>
      <p:grpSpPr>
        <a:xfrm>
          <a:off x="0" y="0"/>
          <a:ext cx="0" cy="0"/>
          <a:chOff x="0" y="0"/>
          <a:chExt cx="0" cy="0"/>
        </a:xfrm>
      </p:grpSpPr>
      <p:sp>
        <p:nvSpPr>
          <p:cNvPr id="269" name="Google Shape;269;p58"/>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270" name="Google Shape;270;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1" name="Shape 271"/>
        <p:cNvGrpSpPr/>
        <p:nvPr/>
      </p:nvGrpSpPr>
      <p:grpSpPr>
        <a:xfrm>
          <a:off x="0" y="0"/>
          <a:ext cx="0" cy="0"/>
          <a:chOff x="0" y="0"/>
          <a:chExt cx="0" cy="0"/>
        </a:xfrm>
      </p:grpSpPr>
      <p:cxnSp>
        <p:nvCxnSpPr>
          <p:cNvPr id="272" name="Google Shape;272;p59"/>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273" name="Google Shape;273;p5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274" name="Google Shape;274;p59"/>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5" name="Google Shape;275;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6" name="Shape 276"/>
        <p:cNvGrpSpPr/>
        <p:nvPr/>
      </p:nvGrpSpPr>
      <p:grpSpPr>
        <a:xfrm>
          <a:off x="0" y="0"/>
          <a:ext cx="0" cy="0"/>
          <a:chOff x="0" y="0"/>
          <a:chExt cx="0" cy="0"/>
        </a:xfrm>
      </p:grpSpPr>
      <p:sp>
        <p:nvSpPr>
          <p:cNvPr id="277" name="Google Shape;277;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6.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1.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11" Type="http://schemas.openxmlformats.org/officeDocument/2006/relationships/slideLayout" Target="../slideLayouts/slideLayout44.xml"/><Relationship Id="rId10" Type="http://schemas.openxmlformats.org/officeDocument/2006/relationships/slideLayout" Target="../slideLayouts/slideLayout43.xml"/><Relationship Id="rId12" Type="http://schemas.openxmlformats.org/officeDocument/2006/relationships/theme" Target="../theme/theme2.xml"/><Relationship Id="rId9" Type="http://schemas.openxmlformats.org/officeDocument/2006/relationships/slideLayout" Target="../slideLayouts/slideLayout42.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11" Type="http://schemas.openxmlformats.org/officeDocument/2006/relationships/slideLayout" Target="../slideLayouts/slideLayout55.xml"/><Relationship Id="rId10" Type="http://schemas.openxmlformats.org/officeDocument/2006/relationships/slideLayout" Target="../slideLayouts/slideLayout54.xml"/><Relationship Id="rId12" Type="http://schemas.openxmlformats.org/officeDocument/2006/relationships/theme" Target="../theme/theme5.xml"/><Relationship Id="rId9" Type="http://schemas.openxmlformats.org/officeDocument/2006/relationships/slideLayout" Target="../slideLayouts/slideLayout53.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spd="med">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100" name="Shape 100"/>
        <p:cNvGrpSpPr/>
        <p:nvPr/>
      </p:nvGrpSpPr>
      <p:grpSpPr>
        <a:xfrm>
          <a:off x="0" y="0"/>
          <a:ext cx="0" cy="0"/>
          <a:chOff x="0" y="0"/>
          <a:chExt cx="0" cy="0"/>
        </a:xfrm>
      </p:grpSpPr>
      <p:sp>
        <p:nvSpPr>
          <p:cNvPr id="101" name="Google Shape;101;p25"/>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102" name="Google Shape;102;p25"/>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103" name="Google Shape;103;p2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ransition spd="med">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176" name="Shape 176"/>
        <p:cNvGrpSpPr/>
        <p:nvPr/>
      </p:nvGrpSpPr>
      <p:grpSpPr>
        <a:xfrm>
          <a:off x="0" y="0"/>
          <a:ext cx="0" cy="0"/>
          <a:chOff x="0" y="0"/>
          <a:chExt cx="0" cy="0"/>
        </a:xfrm>
      </p:grpSpPr>
      <p:sp>
        <p:nvSpPr>
          <p:cNvPr id="177" name="Google Shape;177;p37"/>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178" name="Google Shape;178;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179" name="Google Shape;179;p37"/>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transition spd="med">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225" name="Shape 225"/>
        <p:cNvGrpSpPr/>
        <p:nvPr/>
      </p:nvGrpSpPr>
      <p:grpSpPr>
        <a:xfrm>
          <a:off x="0" y="0"/>
          <a:ext cx="0" cy="0"/>
          <a:chOff x="0" y="0"/>
          <a:chExt cx="0" cy="0"/>
        </a:xfrm>
      </p:grpSpPr>
      <p:sp>
        <p:nvSpPr>
          <p:cNvPr id="226" name="Google Shape;226;p49"/>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227" name="Google Shape;227;p49"/>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228" name="Google Shape;228;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Lst>
  <p:transition spd="med">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1" Type="http://schemas.openxmlformats.org/officeDocument/2006/relationships/hyperlink" Target="https://www.kaggle.com/datasets/lucabasa/dutch-energy" TargetMode="External"/><Relationship Id="rId10" Type="http://schemas.openxmlformats.org/officeDocument/2006/relationships/hyperlink" Target="https://www.kaggle.com/datasets/fedesoriano/electric-power-consumption" TargetMode="External"/><Relationship Id="rId13" Type="http://schemas.openxmlformats.org/officeDocument/2006/relationships/image" Target="../media/image1.jpg"/><Relationship Id="rId12" Type="http://schemas.openxmlformats.org/officeDocument/2006/relationships/hyperlink" Target="https://www.kaggle.com/datasets/lucabasa/dutch-energy" TargetMode="External"/><Relationship Id="rId1" Type="http://schemas.openxmlformats.org/officeDocument/2006/relationships/slideLayout" Target="../slideLayouts/slideLayout39.xml"/><Relationship Id="rId2" Type="http://schemas.openxmlformats.org/officeDocument/2006/relationships/notesSlide" Target="../notesSlides/notesSlide9.xml"/><Relationship Id="rId3" Type="http://schemas.openxmlformats.org/officeDocument/2006/relationships/hyperlink" Target="https://datasetsearch.research.google.com/search?src=2&amp;query=Solar%20panels%20and%20solar%20farms%20in%20the%20UK%20-%20geographic%20open%20data%20(UKPVGeo)&amp;docid=L2cvMTF2ZDZ6cDh0OQ%3D%3D" TargetMode="External"/><Relationship Id="rId4" Type="http://schemas.openxmlformats.org/officeDocument/2006/relationships/hyperlink" Target="https://datasetsearch.research.google.com/search?src=2&amp;query=Solar%20panels%20and%20solar%20farms%20in%20the%20UK%20-%20geographic%20open%20data%20(UKPVGeo)&amp;docid=L2cvMTF2ZDZ6cDh0OQ%3D%3D" TargetMode="External"/><Relationship Id="rId9" Type="http://schemas.openxmlformats.org/officeDocument/2006/relationships/hyperlink" Target="https://www.kaggle.com/datasets/fedesoriano/electric-power-consumption" TargetMode="External"/><Relationship Id="rId5" Type="http://schemas.openxmlformats.org/officeDocument/2006/relationships/hyperlink" Target="https://www.kaggle.com/datasets/anikannal/solar-power-generation-data?datasetId=836676&amp;sortBy=voteCount" TargetMode="External"/><Relationship Id="rId6" Type="http://schemas.openxmlformats.org/officeDocument/2006/relationships/hyperlink" Target="https://www.kaggle.com/datasets/anikannal/solar-power-generation-data?datasetId=836676&amp;sortBy=voteCount" TargetMode="External"/><Relationship Id="rId7" Type="http://schemas.openxmlformats.org/officeDocument/2006/relationships/hyperlink" Target="https://www.kaggle.com/datasets/suraj520/indian-household-electricity-bill" TargetMode="External"/><Relationship Id="rId8" Type="http://schemas.openxmlformats.org/officeDocument/2006/relationships/hyperlink" Target="https://www.kaggle.com/datasets/suraj520/indian-household-electricity-bil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pic>
        <p:nvPicPr>
          <p:cNvPr descr="White cloud in front of dark blue star-filled sky" id="282" name="Google Shape;282;p61"/>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283" name="Google Shape;283;p61"/>
          <p:cNvSpPr txBox="1"/>
          <p:nvPr>
            <p:ph type="ctrTitle"/>
          </p:nvPr>
        </p:nvSpPr>
        <p:spPr>
          <a:xfrm>
            <a:off x="510450" y="98325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Predictive Maintenance in Solar Power Systems with Enhanced Household Power Management</a:t>
            </a:r>
            <a:endParaRPr sz="3600"/>
          </a:p>
        </p:txBody>
      </p:sp>
      <p:sp>
        <p:nvSpPr>
          <p:cNvPr id="284" name="Google Shape;284;p61"/>
          <p:cNvSpPr txBox="1"/>
          <p:nvPr>
            <p:ph idx="1" type="subTitle"/>
          </p:nvPr>
        </p:nvSpPr>
        <p:spPr>
          <a:xfrm>
            <a:off x="510450" y="3182338"/>
            <a:ext cx="8123100" cy="126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College Name: </a:t>
            </a:r>
            <a:r>
              <a:rPr lang="en" sz="1300">
                <a:latin typeface="Arial"/>
                <a:ea typeface="Arial"/>
                <a:cs typeface="Arial"/>
                <a:sym typeface="Arial"/>
              </a:rPr>
              <a:t>Renganayagi Varatharaj College of Engineering</a:t>
            </a:r>
            <a:endParaRPr sz="1800"/>
          </a:p>
        </p:txBody>
      </p:sp>
      <p:sp>
        <p:nvSpPr>
          <p:cNvPr id="285" name="Google Shape;285;p61"/>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cxnSp>
        <p:nvCxnSpPr>
          <p:cNvPr id="286" name="Google Shape;286;p61"/>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
        <p:nvSpPr>
          <p:cNvPr id="287" name="Google Shape;287;p61"/>
          <p:cNvSpPr txBox="1"/>
          <p:nvPr>
            <p:ph idx="1" type="subTitle"/>
          </p:nvPr>
        </p:nvSpPr>
        <p:spPr>
          <a:xfrm>
            <a:off x="540025" y="3607263"/>
            <a:ext cx="8123100" cy="126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Student Name: </a:t>
            </a:r>
            <a:r>
              <a:rPr lang="en" sz="1300">
                <a:latin typeface="Roboto"/>
                <a:ea typeface="Roboto"/>
                <a:cs typeface="Roboto"/>
                <a:sym typeface="Roboto"/>
              </a:rPr>
              <a:t>SIVA S,Gowtham T,Nanthakumar G,Periyasamy A</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3"/>
                                        </p:tgtEl>
                                        <p:attrNameLst>
                                          <p:attrName>style.visibility</p:attrName>
                                        </p:attrNameLst>
                                      </p:cBhvr>
                                      <p:to>
                                        <p:strVal val="visible"/>
                                      </p:to>
                                    </p:set>
                                    <p:anim calcmode="lin" valueType="num">
                                      <p:cBhvr additive="base">
                                        <p:cTn dur="1000"/>
                                        <p:tgtEl>
                                          <p:spTgt spid="28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4"/>
                                        </p:tgtEl>
                                        <p:attrNameLst>
                                          <p:attrName>style.visibility</p:attrName>
                                        </p:attrNameLst>
                                      </p:cBhvr>
                                      <p:to>
                                        <p:strVal val="visible"/>
                                      </p:to>
                                    </p:set>
                                    <p:anim calcmode="lin" valueType="num">
                                      <p:cBhvr additive="base">
                                        <p:cTn dur="1000"/>
                                        <p:tgtEl>
                                          <p:spTgt spid="28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7"/>
                                        </p:tgtEl>
                                        <p:attrNameLst>
                                          <p:attrName>style.visibility</p:attrName>
                                        </p:attrNameLst>
                                      </p:cBhvr>
                                      <p:to>
                                        <p:strVal val="visible"/>
                                      </p:to>
                                    </p:set>
                                    <p:anim calcmode="lin" valueType="num">
                                      <p:cBhvr additive="base">
                                        <p:cTn dur="1000"/>
                                        <p:tgtEl>
                                          <p:spTgt spid="28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62"/>
          <p:cNvSpPr txBox="1"/>
          <p:nvPr>
            <p:ph type="title"/>
          </p:nvPr>
        </p:nvSpPr>
        <p:spPr>
          <a:xfrm>
            <a:off x="265500" y="181695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problem</a:t>
            </a:r>
            <a:endParaRPr/>
          </a:p>
          <a:p>
            <a:pPr indent="0" lvl="0" marL="0" rtl="0" algn="ctr">
              <a:spcBef>
                <a:spcPts val="0"/>
              </a:spcBef>
              <a:spcAft>
                <a:spcPts val="0"/>
              </a:spcAft>
              <a:buNone/>
            </a:pPr>
            <a:r>
              <a:t/>
            </a:r>
            <a:endParaRPr/>
          </a:p>
        </p:txBody>
      </p:sp>
      <p:sp>
        <p:nvSpPr>
          <p:cNvPr id="293" name="Google Shape;293;p6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2400"/>
              <a:t>Explain the role of solar power in clean energy and the challenges of maintaining large solar farms. Highlight how equipment breakdown, especially inverters, can reduce power output.</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92">
                                            <p:txEl>
                                              <p:pRg end="0" st="0"/>
                                            </p:txEl>
                                          </p:spTgt>
                                        </p:tgtEl>
                                        <p:attrNameLst>
                                          <p:attrName>style.visibility</p:attrName>
                                        </p:attrNameLst>
                                      </p:cBhvr>
                                      <p:to>
                                        <p:strVal val="visible"/>
                                      </p:to>
                                    </p:set>
                                    <p:anim calcmode="lin" valueType="num">
                                      <p:cBhvr additive="base">
                                        <p:cTn dur="1000"/>
                                        <p:tgtEl>
                                          <p:spTgt spid="29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92">
                                            <p:txEl>
                                              <p:pRg end="1" st="1"/>
                                            </p:txEl>
                                          </p:spTgt>
                                        </p:tgtEl>
                                        <p:attrNameLst>
                                          <p:attrName>style.visibility</p:attrName>
                                        </p:attrNameLst>
                                      </p:cBhvr>
                                      <p:to>
                                        <p:strVal val="visible"/>
                                      </p:to>
                                    </p:set>
                                    <p:anim calcmode="lin" valueType="num">
                                      <p:cBhvr additive="base">
                                        <p:cTn dur="1000"/>
                                        <p:tgtEl>
                                          <p:spTgt spid="29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3"/>
                                        </p:tgtEl>
                                        <p:attrNameLst>
                                          <p:attrName>style.visibility</p:attrName>
                                        </p:attrNameLst>
                                      </p:cBhvr>
                                      <p:to>
                                        <p:strVal val="visible"/>
                                      </p:to>
                                    </p:set>
                                    <p:anim calcmode="lin" valueType="num">
                                      <p:cBhvr additive="base">
                                        <p:cTn dur="1000"/>
                                        <p:tgtEl>
                                          <p:spTgt spid="29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63"/>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rial"/>
                <a:ea typeface="Arial"/>
                <a:cs typeface="Arial"/>
                <a:sym typeface="Arial"/>
              </a:rPr>
              <a:t>Key Objectives</a:t>
            </a:r>
            <a:r>
              <a:rPr b="0" lang="en">
                <a:latin typeface="Arial"/>
                <a:ea typeface="Arial"/>
                <a:cs typeface="Arial"/>
                <a:sym typeface="Arial"/>
              </a:rPr>
              <a:t>:</a:t>
            </a:r>
            <a:endParaRPr/>
          </a:p>
        </p:txBody>
      </p:sp>
      <p:cxnSp>
        <p:nvCxnSpPr>
          <p:cNvPr id="299" name="Google Shape;299;p63"/>
          <p:cNvCxnSpPr/>
          <p:nvPr/>
        </p:nvCxnSpPr>
        <p:spPr>
          <a:xfrm>
            <a:off x="420075" y="2790116"/>
            <a:ext cx="8336100" cy="0"/>
          </a:xfrm>
          <a:prstGeom prst="straightConnector1">
            <a:avLst/>
          </a:prstGeom>
          <a:noFill/>
          <a:ln cap="flat" cmpd="sng" w="19050">
            <a:solidFill>
              <a:schemeClr val="dk1"/>
            </a:solidFill>
            <a:prstDash val="dot"/>
            <a:round/>
            <a:headEnd len="sm" w="sm" type="none"/>
            <a:tailEnd len="sm" w="sm" type="none"/>
          </a:ln>
        </p:spPr>
      </p:cxnSp>
      <p:grpSp>
        <p:nvGrpSpPr>
          <p:cNvPr id="300" name="Google Shape;300;p63"/>
          <p:cNvGrpSpPr/>
          <p:nvPr/>
        </p:nvGrpSpPr>
        <p:grpSpPr>
          <a:xfrm>
            <a:off x="648675" y="1581271"/>
            <a:ext cx="196200" cy="1306800"/>
            <a:chOff x="648675" y="1657471"/>
            <a:chExt cx="196200" cy="1306800"/>
          </a:xfrm>
        </p:grpSpPr>
        <p:sp>
          <p:nvSpPr>
            <p:cNvPr id="301" name="Google Shape;301;p63"/>
            <p:cNvSpPr/>
            <p:nvPr/>
          </p:nvSpPr>
          <p:spPr>
            <a:xfrm>
              <a:off x="648675"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 name="Google Shape;302;p63"/>
            <p:cNvCxnSpPr>
              <a:stCxn id="301" idx="0"/>
            </p:cNvCxnSpPr>
            <p:nvPr/>
          </p:nvCxnSpPr>
          <p:spPr>
            <a:xfrm rot="10800000">
              <a:off x="746775" y="1657471"/>
              <a:ext cx="0" cy="1110900"/>
            </a:xfrm>
            <a:prstGeom prst="straightConnector1">
              <a:avLst/>
            </a:prstGeom>
            <a:noFill/>
            <a:ln cap="flat" cmpd="sng" w="19050">
              <a:solidFill>
                <a:schemeClr val="accent5"/>
              </a:solidFill>
              <a:prstDash val="solid"/>
              <a:round/>
              <a:headEnd len="sm" w="sm" type="none"/>
              <a:tailEnd len="med" w="med" type="oval"/>
            </a:ln>
          </p:spPr>
        </p:cxnSp>
      </p:grpSp>
      <p:sp>
        <p:nvSpPr>
          <p:cNvPr id="303" name="Google Shape;303;p63"/>
          <p:cNvSpPr txBox="1"/>
          <p:nvPr>
            <p:ph idx="4294967295" type="body"/>
          </p:nvPr>
        </p:nvSpPr>
        <p:spPr>
          <a:xfrm>
            <a:off x="823805" y="1299975"/>
            <a:ext cx="2662200" cy="9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2"/>
                </a:solidFill>
                <a:latin typeface="Arial"/>
                <a:ea typeface="Arial"/>
                <a:cs typeface="Arial"/>
                <a:sym typeface="Arial"/>
              </a:rPr>
              <a:t>Proactive Inverter Failure Prediction:</a:t>
            </a:r>
            <a:endParaRPr b="1">
              <a:solidFill>
                <a:schemeClr val="dk2"/>
              </a:solidFill>
            </a:endParaRPr>
          </a:p>
          <a:p>
            <a:pPr indent="0" lvl="0" marL="0" rtl="0" algn="l">
              <a:spcBef>
                <a:spcPts val="0"/>
              </a:spcBef>
              <a:spcAft>
                <a:spcPts val="1600"/>
              </a:spcAft>
              <a:buNone/>
            </a:pPr>
            <a:r>
              <a:rPr lang="en" sz="1400"/>
              <a:t>Develop models to anticipate inverter issues, reducing downtime.</a:t>
            </a:r>
            <a:endParaRPr sz="1400"/>
          </a:p>
        </p:txBody>
      </p:sp>
      <p:grpSp>
        <p:nvGrpSpPr>
          <p:cNvPr id="304" name="Google Shape;304;p63"/>
          <p:cNvGrpSpPr/>
          <p:nvPr/>
        </p:nvGrpSpPr>
        <p:grpSpPr>
          <a:xfrm>
            <a:off x="2512925" y="2692171"/>
            <a:ext cx="196200" cy="1404905"/>
            <a:chOff x="2512925" y="2768371"/>
            <a:chExt cx="196200" cy="1404905"/>
          </a:xfrm>
        </p:grpSpPr>
        <p:cxnSp>
          <p:nvCxnSpPr>
            <p:cNvPr id="305" name="Google Shape;305;p63"/>
            <p:cNvCxnSpPr/>
            <p:nvPr/>
          </p:nvCxnSpPr>
          <p:spPr>
            <a:xfrm>
              <a:off x="2611025" y="2964276"/>
              <a:ext cx="0" cy="1209000"/>
            </a:xfrm>
            <a:prstGeom prst="straightConnector1">
              <a:avLst/>
            </a:prstGeom>
            <a:noFill/>
            <a:ln cap="flat" cmpd="sng" w="19050">
              <a:solidFill>
                <a:schemeClr val="accent5"/>
              </a:solidFill>
              <a:prstDash val="solid"/>
              <a:round/>
              <a:headEnd len="sm" w="sm" type="none"/>
              <a:tailEnd len="med" w="med" type="oval"/>
            </a:ln>
          </p:spPr>
        </p:cxnSp>
        <p:sp>
          <p:nvSpPr>
            <p:cNvPr id="306" name="Google Shape;306;p63"/>
            <p:cNvSpPr/>
            <p:nvPr/>
          </p:nvSpPr>
          <p:spPr>
            <a:xfrm>
              <a:off x="2512925"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63"/>
          <p:cNvSpPr txBox="1"/>
          <p:nvPr>
            <p:ph idx="4294967295" type="body"/>
          </p:nvPr>
        </p:nvSpPr>
        <p:spPr>
          <a:xfrm>
            <a:off x="2693150" y="3854675"/>
            <a:ext cx="2662200" cy="9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100">
                <a:solidFill>
                  <a:schemeClr val="dk2"/>
                </a:solidFill>
                <a:latin typeface="Arial"/>
                <a:ea typeface="Arial"/>
                <a:cs typeface="Arial"/>
                <a:sym typeface="Arial"/>
              </a:rPr>
              <a:t>Optimize Household Energy Use</a:t>
            </a:r>
            <a:r>
              <a:rPr lang="en" sz="1100">
                <a:solidFill>
                  <a:schemeClr val="dk2"/>
                </a:solidFill>
                <a:latin typeface="Arial"/>
                <a:ea typeface="Arial"/>
                <a:cs typeface="Arial"/>
                <a:sym typeface="Arial"/>
              </a:rPr>
              <a:t>:</a:t>
            </a:r>
            <a:endParaRPr b="1">
              <a:solidFill>
                <a:schemeClr val="dk2"/>
              </a:solidFill>
            </a:endParaRPr>
          </a:p>
          <a:p>
            <a:pPr indent="0" lvl="0" marL="0" rtl="0" algn="l">
              <a:spcBef>
                <a:spcPts val="0"/>
              </a:spcBef>
              <a:spcAft>
                <a:spcPts val="1600"/>
              </a:spcAft>
              <a:buClr>
                <a:schemeClr val="dk2"/>
              </a:buClr>
              <a:buSzPts val="1100"/>
              <a:buFont typeface="Arial"/>
              <a:buNone/>
            </a:pPr>
            <a:r>
              <a:rPr lang="en" sz="1400"/>
              <a:t>Use consumption data to distribute solar power efficiently.</a:t>
            </a:r>
            <a:endParaRPr sz="1400"/>
          </a:p>
        </p:txBody>
      </p:sp>
      <p:grpSp>
        <p:nvGrpSpPr>
          <p:cNvPr id="308" name="Google Shape;308;p63"/>
          <p:cNvGrpSpPr/>
          <p:nvPr/>
        </p:nvGrpSpPr>
        <p:grpSpPr>
          <a:xfrm>
            <a:off x="4279200" y="1483171"/>
            <a:ext cx="196200" cy="1404900"/>
            <a:chOff x="4279200" y="1559371"/>
            <a:chExt cx="196200" cy="1404900"/>
          </a:xfrm>
        </p:grpSpPr>
        <p:cxnSp>
          <p:nvCxnSpPr>
            <p:cNvPr id="309" name="Google Shape;309;p63"/>
            <p:cNvCxnSpPr>
              <a:stCxn id="310" idx="0"/>
            </p:cNvCxnSpPr>
            <p:nvPr/>
          </p:nvCxnSpPr>
          <p:spPr>
            <a:xfrm rot="10800000">
              <a:off x="4377300" y="1559371"/>
              <a:ext cx="0" cy="1209000"/>
            </a:xfrm>
            <a:prstGeom prst="straightConnector1">
              <a:avLst/>
            </a:prstGeom>
            <a:noFill/>
            <a:ln cap="flat" cmpd="sng" w="19050">
              <a:solidFill>
                <a:schemeClr val="accent5"/>
              </a:solidFill>
              <a:prstDash val="solid"/>
              <a:round/>
              <a:headEnd len="sm" w="sm" type="none"/>
              <a:tailEnd len="med" w="med" type="oval"/>
            </a:ln>
          </p:spPr>
        </p:cxnSp>
        <p:sp>
          <p:nvSpPr>
            <p:cNvPr id="310" name="Google Shape;310;p63"/>
            <p:cNvSpPr/>
            <p:nvPr/>
          </p:nvSpPr>
          <p:spPr>
            <a:xfrm>
              <a:off x="4279200"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63"/>
          <p:cNvSpPr txBox="1"/>
          <p:nvPr>
            <p:ph idx="4294967295" type="body"/>
          </p:nvPr>
        </p:nvSpPr>
        <p:spPr>
          <a:xfrm>
            <a:off x="4454449" y="1299975"/>
            <a:ext cx="2662200" cy="9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2"/>
                </a:solidFill>
                <a:latin typeface="Arial"/>
                <a:ea typeface="Arial"/>
                <a:cs typeface="Arial"/>
                <a:sym typeface="Arial"/>
              </a:rPr>
              <a:t>Increase System Lifespan</a:t>
            </a:r>
            <a:r>
              <a:rPr lang="en" sz="1100">
                <a:solidFill>
                  <a:schemeClr val="dk2"/>
                </a:solidFill>
                <a:latin typeface="Arial"/>
                <a:ea typeface="Arial"/>
                <a:cs typeface="Arial"/>
                <a:sym typeface="Arial"/>
              </a:rPr>
              <a:t>:</a:t>
            </a:r>
            <a:endParaRPr b="1">
              <a:solidFill>
                <a:schemeClr val="dk2"/>
              </a:solidFill>
            </a:endParaRPr>
          </a:p>
          <a:p>
            <a:pPr indent="0" lvl="0" marL="0" rtl="0" algn="l">
              <a:spcBef>
                <a:spcPts val="0"/>
              </a:spcBef>
              <a:spcAft>
                <a:spcPts val="0"/>
              </a:spcAft>
              <a:buNone/>
            </a:pPr>
            <a:r>
              <a:rPr lang="en" sz="1400"/>
              <a:t>Implement predictive maintenance to prevent breakdowns and extend equipment life.</a:t>
            </a:r>
            <a:endParaRPr sz="1400"/>
          </a:p>
          <a:p>
            <a:pPr indent="0" lvl="0" marL="0" rtl="0" algn="l">
              <a:spcBef>
                <a:spcPts val="1600"/>
              </a:spcBef>
              <a:spcAft>
                <a:spcPts val="1600"/>
              </a:spcAft>
              <a:buNone/>
            </a:pPr>
            <a:r>
              <a:t/>
            </a:r>
            <a:endParaRPr/>
          </a:p>
        </p:txBody>
      </p:sp>
      <p:grpSp>
        <p:nvGrpSpPr>
          <p:cNvPr id="312" name="Google Shape;312;p63"/>
          <p:cNvGrpSpPr/>
          <p:nvPr/>
        </p:nvGrpSpPr>
        <p:grpSpPr>
          <a:xfrm>
            <a:off x="6045475" y="2692171"/>
            <a:ext cx="196200" cy="1404905"/>
            <a:chOff x="6045475" y="2768371"/>
            <a:chExt cx="196200" cy="1404905"/>
          </a:xfrm>
        </p:grpSpPr>
        <p:cxnSp>
          <p:nvCxnSpPr>
            <p:cNvPr id="313" name="Google Shape;313;p63"/>
            <p:cNvCxnSpPr/>
            <p:nvPr/>
          </p:nvCxnSpPr>
          <p:spPr>
            <a:xfrm>
              <a:off x="6143575" y="2964276"/>
              <a:ext cx="0" cy="1209000"/>
            </a:xfrm>
            <a:prstGeom prst="straightConnector1">
              <a:avLst/>
            </a:prstGeom>
            <a:noFill/>
            <a:ln cap="flat" cmpd="sng" w="19050">
              <a:solidFill>
                <a:schemeClr val="accent5"/>
              </a:solidFill>
              <a:prstDash val="solid"/>
              <a:round/>
              <a:headEnd len="sm" w="sm" type="none"/>
              <a:tailEnd len="med" w="med" type="oval"/>
            </a:ln>
          </p:spPr>
        </p:cxnSp>
        <p:sp>
          <p:nvSpPr>
            <p:cNvPr id="314" name="Google Shape;314;p63"/>
            <p:cNvSpPr/>
            <p:nvPr/>
          </p:nvSpPr>
          <p:spPr>
            <a:xfrm>
              <a:off x="6045475" y="2768371"/>
              <a:ext cx="196200" cy="195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63"/>
          <p:cNvSpPr txBox="1"/>
          <p:nvPr>
            <p:ph idx="4294967295" type="body"/>
          </p:nvPr>
        </p:nvSpPr>
        <p:spPr>
          <a:xfrm>
            <a:off x="6225720" y="3854675"/>
            <a:ext cx="2662200" cy="9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2"/>
                </a:solidFill>
                <a:latin typeface="Arial"/>
                <a:ea typeface="Arial"/>
                <a:cs typeface="Arial"/>
                <a:sym typeface="Arial"/>
              </a:rPr>
              <a:t>Enhance Sustainability</a:t>
            </a:r>
            <a:r>
              <a:rPr lang="en" sz="1100">
                <a:solidFill>
                  <a:schemeClr val="dk2"/>
                </a:solidFill>
                <a:latin typeface="Arial"/>
                <a:ea typeface="Arial"/>
                <a:cs typeface="Arial"/>
                <a:sym typeface="Arial"/>
              </a:rPr>
              <a:t>:</a:t>
            </a:r>
            <a:endParaRPr b="1">
              <a:solidFill>
                <a:schemeClr val="dk2"/>
              </a:solidFill>
            </a:endParaRPr>
          </a:p>
          <a:p>
            <a:pPr indent="0" lvl="0" marL="0" rtl="0" algn="l">
              <a:spcBef>
                <a:spcPts val="0"/>
              </a:spcBef>
              <a:spcAft>
                <a:spcPts val="1600"/>
              </a:spcAft>
              <a:buNone/>
            </a:pPr>
            <a:r>
              <a:rPr lang="en" sz="1400"/>
              <a:t>Reduce waste and environmental impact through smart, data-driven maintenance.</a:t>
            </a:r>
            <a:endParaRPr sz="1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8"/>
                                        </p:tgtEl>
                                        <p:attrNameLst>
                                          <p:attrName>style.visibility</p:attrName>
                                        </p:attrNameLst>
                                      </p:cBhvr>
                                      <p:to>
                                        <p:strVal val="visible"/>
                                      </p:to>
                                    </p:set>
                                    <p:anim calcmode="lin" valueType="num">
                                      <p:cBhvr additive="base">
                                        <p:cTn dur="1000"/>
                                        <p:tgtEl>
                                          <p:spTgt spid="29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03"/>
                                        </p:tgtEl>
                                        <p:attrNameLst>
                                          <p:attrName>style.visibility</p:attrName>
                                        </p:attrNameLst>
                                      </p:cBhvr>
                                      <p:to>
                                        <p:strVal val="visible"/>
                                      </p:to>
                                    </p:set>
                                    <p:anim calcmode="lin" valueType="num">
                                      <p:cBhvr additive="base">
                                        <p:cTn dur="1000"/>
                                        <p:tgtEl>
                                          <p:spTgt spid="30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07"/>
                                        </p:tgtEl>
                                        <p:attrNameLst>
                                          <p:attrName>style.visibility</p:attrName>
                                        </p:attrNameLst>
                                      </p:cBhvr>
                                      <p:to>
                                        <p:strVal val="visible"/>
                                      </p:to>
                                    </p:set>
                                    <p:anim calcmode="lin" valueType="num">
                                      <p:cBhvr additive="base">
                                        <p:cTn dur="1000"/>
                                        <p:tgtEl>
                                          <p:spTgt spid="30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11"/>
                                        </p:tgtEl>
                                        <p:attrNameLst>
                                          <p:attrName>style.visibility</p:attrName>
                                        </p:attrNameLst>
                                      </p:cBhvr>
                                      <p:to>
                                        <p:strVal val="visible"/>
                                      </p:to>
                                    </p:set>
                                    <p:anim calcmode="lin" valueType="num">
                                      <p:cBhvr additive="base">
                                        <p:cTn dur="1000"/>
                                        <p:tgtEl>
                                          <p:spTgt spid="31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15"/>
                                        </p:tgtEl>
                                        <p:attrNameLst>
                                          <p:attrName>style.visibility</p:attrName>
                                        </p:attrNameLst>
                                      </p:cBhvr>
                                      <p:to>
                                        <p:strVal val="visible"/>
                                      </p:to>
                                    </p:set>
                                    <p:anim calcmode="lin" valueType="num">
                                      <p:cBhvr additive="base">
                                        <p:cTn dur="1000"/>
                                        <p:tgtEl>
                                          <p:spTgt spid="31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64"/>
          <p:cNvSpPr txBox="1"/>
          <p:nvPr>
            <p:ph type="title"/>
          </p:nvPr>
        </p:nvSpPr>
        <p:spPr>
          <a:xfrm>
            <a:off x="311700" y="4006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Datasets Overview:</a:t>
            </a:r>
            <a:endParaRPr sz="3600"/>
          </a:p>
        </p:txBody>
      </p:sp>
      <p:sp>
        <p:nvSpPr>
          <p:cNvPr id="321" name="Google Shape;321;p64"/>
          <p:cNvSpPr txBox="1"/>
          <p:nvPr>
            <p:ph idx="1" type="body"/>
          </p:nvPr>
        </p:nvSpPr>
        <p:spPr>
          <a:xfrm>
            <a:off x="311700" y="12219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000000"/>
                </a:solidFill>
                <a:latin typeface="Arial"/>
                <a:ea typeface="Arial"/>
                <a:cs typeface="Arial"/>
                <a:sym typeface="Arial"/>
              </a:rPr>
              <a:t>Solar Power Generation Data</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457200" rtl="0" algn="l">
              <a:spcBef>
                <a:spcPts val="1600"/>
              </a:spcBef>
              <a:spcAft>
                <a:spcPts val="0"/>
              </a:spcAft>
              <a:buNone/>
            </a:pPr>
            <a:r>
              <a:rPr b="1" lang="en" sz="1100">
                <a:solidFill>
                  <a:srgbClr val="000000"/>
                </a:solidFill>
                <a:latin typeface="Arial"/>
                <a:ea typeface="Arial"/>
                <a:cs typeface="Arial"/>
                <a:sym typeface="Arial"/>
              </a:rPr>
              <a:t>UK Solar Farms (UKPVGeo)</a:t>
            </a: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457200" rtl="0" algn="l">
              <a:spcBef>
                <a:spcPts val="1200"/>
              </a:spcBef>
              <a:spcAft>
                <a:spcPts val="0"/>
              </a:spcAft>
              <a:buNone/>
            </a:pPr>
            <a:r>
              <a:rPr lang="en" sz="1100">
                <a:solidFill>
                  <a:srgbClr val="000000"/>
                </a:solidFill>
                <a:latin typeface="Arial"/>
                <a:ea typeface="Arial"/>
                <a:cs typeface="Arial"/>
                <a:sym typeface="Arial"/>
              </a:rPr>
              <a:t>Data on solar panel locations and configurations in the UK.</a:t>
            </a:r>
            <a:endParaRPr sz="1100">
              <a:solidFill>
                <a:srgbClr val="000000"/>
              </a:solidFill>
              <a:latin typeface="Arial"/>
              <a:ea typeface="Arial"/>
              <a:cs typeface="Arial"/>
              <a:sym typeface="Arial"/>
            </a:endParaRPr>
          </a:p>
          <a:p>
            <a:pPr indent="0" lvl="0" marL="457200" rtl="0" algn="l">
              <a:spcBef>
                <a:spcPts val="1200"/>
              </a:spcBef>
              <a:spcAft>
                <a:spcPts val="0"/>
              </a:spcAft>
              <a:buNone/>
            </a:pPr>
            <a:r>
              <a:rPr b="1" lang="en" sz="1100">
                <a:solidFill>
                  <a:srgbClr val="000000"/>
                </a:solidFill>
                <a:latin typeface="Arial"/>
                <a:ea typeface="Arial"/>
                <a:cs typeface="Arial"/>
                <a:sym typeface="Arial"/>
              </a:rPr>
              <a:t>Solar Power Data</a:t>
            </a: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457200" rtl="0" algn="l">
              <a:spcBef>
                <a:spcPts val="1200"/>
              </a:spcBef>
              <a:spcAft>
                <a:spcPts val="0"/>
              </a:spcAft>
              <a:buNone/>
            </a:pPr>
            <a:r>
              <a:rPr lang="en" sz="1100">
                <a:solidFill>
                  <a:srgbClr val="000000"/>
                </a:solidFill>
                <a:latin typeface="Arial"/>
                <a:ea typeface="Arial"/>
                <a:cs typeface="Arial"/>
                <a:sym typeface="Arial"/>
              </a:rPr>
              <a:t>Provides daily generation metrics, helping model power output trends and detect anomalies.</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Electricity Consumption Data</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457200" rtl="0" algn="l">
              <a:spcBef>
                <a:spcPts val="1200"/>
              </a:spcBef>
              <a:spcAft>
                <a:spcPts val="0"/>
              </a:spcAft>
              <a:buNone/>
            </a:pPr>
            <a:r>
              <a:rPr b="1" lang="en" sz="1100">
                <a:solidFill>
                  <a:srgbClr val="000000"/>
                </a:solidFill>
                <a:latin typeface="Arial"/>
                <a:ea typeface="Arial"/>
                <a:cs typeface="Arial"/>
                <a:sym typeface="Arial"/>
              </a:rPr>
              <a:t>Indian Household Electricity Consumption</a:t>
            </a: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457200" rtl="0" algn="l">
              <a:spcBef>
                <a:spcPts val="1200"/>
              </a:spcBef>
              <a:spcAft>
                <a:spcPts val="0"/>
              </a:spcAft>
              <a:buNone/>
            </a:pPr>
            <a:r>
              <a:rPr lang="en" sz="1100">
                <a:solidFill>
                  <a:srgbClr val="000000"/>
                </a:solidFill>
                <a:latin typeface="Arial"/>
                <a:ea typeface="Arial"/>
                <a:cs typeface="Arial"/>
                <a:sym typeface="Arial"/>
              </a:rPr>
              <a:t>Detailed household energy usage, aiding in effective solar energy distribution.</a:t>
            </a:r>
            <a:endParaRPr sz="1100">
              <a:solidFill>
                <a:srgbClr val="000000"/>
              </a:solidFill>
              <a:latin typeface="Arial"/>
              <a:ea typeface="Arial"/>
              <a:cs typeface="Arial"/>
              <a:sym typeface="Arial"/>
            </a:endParaRPr>
          </a:p>
          <a:p>
            <a:pPr indent="0" lvl="0" marL="457200" rtl="0" algn="l">
              <a:spcBef>
                <a:spcPts val="1200"/>
              </a:spcBef>
              <a:spcAft>
                <a:spcPts val="0"/>
              </a:spcAft>
              <a:buNone/>
            </a:pPr>
            <a:r>
              <a:rPr b="1" lang="en" sz="1100">
                <a:solidFill>
                  <a:srgbClr val="000000"/>
                </a:solidFill>
                <a:latin typeface="Arial"/>
                <a:ea typeface="Arial"/>
                <a:cs typeface="Arial"/>
                <a:sym typeface="Arial"/>
              </a:rPr>
              <a:t>Dutch and General Electric Power Consumption</a:t>
            </a: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457200" rtl="0" algn="l">
              <a:spcBef>
                <a:spcPts val="1200"/>
              </a:spcBef>
              <a:spcAft>
                <a:spcPts val="0"/>
              </a:spcAft>
              <a:buNone/>
            </a:pPr>
            <a:r>
              <a:rPr lang="en" sz="1100">
                <a:solidFill>
                  <a:srgbClr val="000000"/>
                </a:solidFill>
                <a:latin typeface="Arial"/>
                <a:ea typeface="Arial"/>
                <a:cs typeface="Arial"/>
                <a:sym typeface="Arial"/>
              </a:rPr>
              <a:t>Broader data for comparative analysis and optimization.</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20"/>
                                        </p:tgtEl>
                                        <p:attrNameLst>
                                          <p:attrName>style.visibility</p:attrName>
                                        </p:attrNameLst>
                                      </p:cBhvr>
                                      <p:to>
                                        <p:strVal val="visible"/>
                                      </p:to>
                                    </p:set>
                                    <p:anim calcmode="lin" valueType="num">
                                      <p:cBhvr additive="base">
                                        <p:cTn dur="1000"/>
                                        <p:tgtEl>
                                          <p:spTgt spid="32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21"/>
                                        </p:tgtEl>
                                        <p:attrNameLst>
                                          <p:attrName>style.visibility</p:attrName>
                                        </p:attrNameLst>
                                      </p:cBhvr>
                                      <p:to>
                                        <p:strVal val="visible"/>
                                      </p:to>
                                    </p:set>
                                    <p:anim calcmode="lin" valueType="num">
                                      <p:cBhvr additive="base">
                                        <p:cTn dur="1000"/>
                                        <p:tgtEl>
                                          <p:spTgt spid="32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65"/>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Methodology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26"/>
                                        </p:tgtEl>
                                        <p:attrNameLst>
                                          <p:attrName>style.visibility</p:attrName>
                                        </p:attrNameLst>
                                      </p:cBhvr>
                                      <p:to>
                                        <p:strVal val="visible"/>
                                      </p:to>
                                    </p:set>
                                    <p:anim calcmode="lin" valueType="num">
                                      <p:cBhvr additive="base">
                                        <p:cTn dur="1000"/>
                                        <p:tgtEl>
                                          <p:spTgt spid="32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descr="Background pointer shape in timeline graphic" id="331" name="Google Shape;331;p66"/>
          <p:cNvSpPr/>
          <p:nvPr/>
        </p:nvSpPr>
        <p:spPr>
          <a:xfrm>
            <a:off x="340934" y="21990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332" name="Google Shape;332;p66"/>
          <p:cNvSpPr txBox="1"/>
          <p:nvPr>
            <p:ph idx="4294967295" type="body"/>
          </p:nvPr>
        </p:nvSpPr>
        <p:spPr>
          <a:xfrm>
            <a:off x="340923" y="2336550"/>
            <a:ext cx="1455600" cy="470400"/>
          </a:xfrm>
          <a:prstGeom prst="rect">
            <a:avLst/>
          </a:prstGeom>
        </p:spPr>
        <p:txBody>
          <a:bodyPr anchorCtr="0" anchor="ctr" bIns="91425" lIns="91425" spcFirstLastPara="1" rIns="91425" wrap="square" tIns="91425">
            <a:noAutofit/>
          </a:bodyPr>
          <a:lstStyle/>
          <a:p>
            <a:pPr indent="0" lvl="0" marL="0" rtl="0" algn="l">
              <a:spcBef>
                <a:spcPts val="1200"/>
              </a:spcBef>
              <a:spcAft>
                <a:spcPts val="1200"/>
              </a:spcAft>
              <a:buNone/>
            </a:pPr>
            <a:r>
              <a:rPr b="1" lang="en" sz="1100">
                <a:solidFill>
                  <a:schemeClr val="lt1"/>
                </a:solidFill>
                <a:latin typeface="Arial"/>
                <a:ea typeface="Arial"/>
                <a:cs typeface="Arial"/>
                <a:sym typeface="Arial"/>
              </a:rPr>
              <a:t>   </a:t>
            </a:r>
            <a:r>
              <a:rPr b="1" lang="en" sz="1100">
                <a:solidFill>
                  <a:schemeClr val="lt1"/>
                </a:solidFill>
                <a:latin typeface="Arial"/>
                <a:ea typeface="Arial"/>
                <a:cs typeface="Arial"/>
                <a:sym typeface="Arial"/>
              </a:rPr>
              <a:t>Data Preparation</a:t>
            </a:r>
            <a:endParaRPr sz="1600">
              <a:solidFill>
                <a:schemeClr val="lt1"/>
              </a:solidFill>
            </a:endParaRPr>
          </a:p>
        </p:txBody>
      </p:sp>
      <p:grpSp>
        <p:nvGrpSpPr>
          <p:cNvPr id="333" name="Google Shape;333;p66"/>
          <p:cNvGrpSpPr/>
          <p:nvPr/>
        </p:nvGrpSpPr>
        <p:grpSpPr>
          <a:xfrm>
            <a:off x="969270" y="1610215"/>
            <a:ext cx="198900" cy="593656"/>
            <a:chOff x="777447" y="1610215"/>
            <a:chExt cx="198900" cy="593656"/>
          </a:xfrm>
        </p:grpSpPr>
        <p:cxnSp>
          <p:nvCxnSpPr>
            <p:cNvPr id="334" name="Google Shape;334;p66"/>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335" name="Google Shape;335;p66"/>
            <p:cNvSpPr/>
            <p:nvPr/>
          </p:nvSpPr>
          <p:spPr>
            <a:xfrm>
              <a:off x="777447"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 name="Google Shape;336;p66"/>
          <p:cNvSpPr txBox="1"/>
          <p:nvPr>
            <p:ph idx="4294967295" type="body"/>
          </p:nvPr>
        </p:nvSpPr>
        <p:spPr>
          <a:xfrm>
            <a:off x="318375" y="385667"/>
            <a:ext cx="2242800" cy="906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solidFill>
                  <a:srgbClr val="000000"/>
                </a:solidFill>
                <a:latin typeface="Arial"/>
                <a:ea typeface="Arial"/>
                <a:cs typeface="Arial"/>
                <a:sym typeface="Arial"/>
              </a:rPr>
              <a:t>Loaded and preprocessed generation and weather datasets.</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sz="1600"/>
          </a:p>
        </p:txBody>
      </p:sp>
      <p:sp>
        <p:nvSpPr>
          <p:cNvPr descr="Background pointer shape in timeline graphic" id="337" name="Google Shape;337;p66"/>
          <p:cNvSpPr/>
          <p:nvPr/>
        </p:nvSpPr>
        <p:spPr>
          <a:xfrm>
            <a:off x="1817054"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338" name="Google Shape;338;p66"/>
          <p:cNvSpPr txBox="1"/>
          <p:nvPr>
            <p:ph idx="4294967295" type="body"/>
          </p:nvPr>
        </p:nvSpPr>
        <p:spPr>
          <a:xfrm>
            <a:off x="2213217" y="2336550"/>
            <a:ext cx="1315500" cy="470400"/>
          </a:xfrm>
          <a:prstGeom prst="rect">
            <a:avLst/>
          </a:prstGeom>
        </p:spPr>
        <p:txBody>
          <a:bodyPr anchorCtr="0" anchor="ctr" bIns="91425" lIns="91425" spcFirstLastPara="1" rIns="91425" wrap="square" tIns="91425">
            <a:noAutofit/>
          </a:bodyPr>
          <a:lstStyle/>
          <a:p>
            <a:pPr indent="0" lvl="0" marL="0" rtl="0" algn="l">
              <a:spcBef>
                <a:spcPts val="1200"/>
              </a:spcBef>
              <a:spcAft>
                <a:spcPts val="1200"/>
              </a:spcAft>
              <a:buNone/>
            </a:pPr>
            <a:r>
              <a:rPr b="1" lang="en" sz="1100">
                <a:solidFill>
                  <a:schemeClr val="lt1"/>
                </a:solidFill>
                <a:latin typeface="Arial"/>
                <a:ea typeface="Arial"/>
                <a:cs typeface="Arial"/>
                <a:sym typeface="Arial"/>
              </a:rPr>
              <a:t>Exploratory Data Analysis</a:t>
            </a:r>
            <a:r>
              <a:rPr b="1" lang="en" sz="1100">
                <a:solidFill>
                  <a:srgbClr val="000000"/>
                </a:solidFill>
                <a:latin typeface="Arial"/>
                <a:ea typeface="Arial"/>
                <a:cs typeface="Arial"/>
                <a:sym typeface="Arial"/>
              </a:rPr>
              <a:t> </a:t>
            </a:r>
            <a:endParaRPr sz="1600">
              <a:solidFill>
                <a:schemeClr val="lt1"/>
              </a:solidFill>
            </a:endParaRPr>
          </a:p>
        </p:txBody>
      </p:sp>
      <p:grpSp>
        <p:nvGrpSpPr>
          <p:cNvPr id="339" name="Google Shape;339;p66"/>
          <p:cNvGrpSpPr/>
          <p:nvPr/>
        </p:nvGrpSpPr>
        <p:grpSpPr>
          <a:xfrm>
            <a:off x="2684632" y="2938958"/>
            <a:ext cx="198900" cy="593656"/>
            <a:chOff x="2223534" y="2938958"/>
            <a:chExt cx="198900" cy="593656"/>
          </a:xfrm>
        </p:grpSpPr>
        <p:cxnSp>
          <p:nvCxnSpPr>
            <p:cNvPr id="340" name="Google Shape;340;p66"/>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341" name="Google Shape;341;p66"/>
            <p:cNvSpPr/>
            <p:nvPr/>
          </p:nvSpPr>
          <p:spPr>
            <a:xfrm flipH="1" rot="10800000">
              <a:off x="2223534"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66"/>
          <p:cNvSpPr txBox="1"/>
          <p:nvPr>
            <p:ph idx="4294967295" type="body"/>
          </p:nvPr>
        </p:nvSpPr>
        <p:spPr>
          <a:xfrm>
            <a:off x="1244337" y="3757725"/>
            <a:ext cx="2242800" cy="906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solidFill>
                  <a:srgbClr val="000000"/>
                </a:solidFill>
                <a:latin typeface="Arial"/>
                <a:ea typeface="Arial"/>
                <a:cs typeface="Arial"/>
                <a:sym typeface="Arial"/>
              </a:rPr>
              <a:t>Visualized trends in daily yield, AC/DC power, and weather data.</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sz="1600"/>
          </a:p>
        </p:txBody>
      </p:sp>
      <p:sp>
        <p:nvSpPr>
          <p:cNvPr descr="Background pointer shape in timeline graphic" id="343" name="Google Shape;343;p66"/>
          <p:cNvSpPr/>
          <p:nvPr/>
        </p:nvSpPr>
        <p:spPr>
          <a:xfrm>
            <a:off x="347197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344" name="Google Shape;344;p66"/>
          <p:cNvSpPr txBox="1"/>
          <p:nvPr>
            <p:ph idx="4294967295" type="body"/>
          </p:nvPr>
        </p:nvSpPr>
        <p:spPr>
          <a:xfrm>
            <a:off x="3767755"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Time Series Forecasting</a:t>
            </a:r>
            <a:endParaRPr sz="1100">
              <a:solidFill>
                <a:schemeClr val="lt1"/>
              </a:solidFill>
            </a:endParaRPr>
          </a:p>
        </p:txBody>
      </p:sp>
      <p:grpSp>
        <p:nvGrpSpPr>
          <p:cNvPr id="345" name="Google Shape;345;p66"/>
          <p:cNvGrpSpPr/>
          <p:nvPr/>
        </p:nvGrpSpPr>
        <p:grpSpPr>
          <a:xfrm>
            <a:off x="4319545" y="1610215"/>
            <a:ext cx="198900" cy="593656"/>
            <a:chOff x="3918084" y="1610215"/>
            <a:chExt cx="198900" cy="593656"/>
          </a:xfrm>
        </p:grpSpPr>
        <p:cxnSp>
          <p:nvCxnSpPr>
            <p:cNvPr id="346" name="Google Shape;346;p66"/>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347" name="Google Shape;347;p66"/>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66"/>
          <p:cNvSpPr txBox="1"/>
          <p:nvPr>
            <p:ph idx="4294967295" type="body"/>
          </p:nvPr>
        </p:nvSpPr>
        <p:spPr>
          <a:xfrm>
            <a:off x="3304094"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000000"/>
                </a:solidFill>
                <a:latin typeface="Arial"/>
                <a:ea typeface="Arial"/>
                <a:cs typeface="Arial"/>
                <a:sym typeface="Arial"/>
              </a:rPr>
              <a:t>ARIMA/SARIMA</a:t>
            </a:r>
            <a:r>
              <a:rPr lang="en" sz="1100">
                <a:solidFill>
                  <a:srgbClr val="000000"/>
                </a:solidFill>
                <a:latin typeface="Arial"/>
                <a:ea typeface="Arial"/>
                <a:cs typeface="Arial"/>
                <a:sym typeface="Arial"/>
              </a:rPr>
              <a:t>: Assessed stationarity and forecasted daily yield.</a:t>
            </a:r>
            <a:r>
              <a:rPr b="1" lang="en" sz="1100">
                <a:solidFill>
                  <a:srgbClr val="000000"/>
                </a:solidFill>
                <a:latin typeface="Arial"/>
                <a:ea typeface="Arial"/>
                <a:cs typeface="Arial"/>
                <a:sym typeface="Arial"/>
              </a:rPr>
              <a:t>Facebook Prophet</a:t>
            </a:r>
            <a:r>
              <a:rPr lang="en" sz="1100">
                <a:solidFill>
                  <a:srgbClr val="000000"/>
                </a:solidFill>
                <a:latin typeface="Arial"/>
                <a:ea typeface="Arial"/>
                <a:cs typeface="Arial"/>
                <a:sym typeface="Arial"/>
              </a:rPr>
              <a:t>: Forecasted trends and seasonal patterns.</a:t>
            </a:r>
            <a:endParaRPr sz="1100">
              <a:solidFill>
                <a:srgbClr val="000000"/>
              </a:solidFill>
              <a:latin typeface="Arial"/>
              <a:ea typeface="Arial"/>
              <a:cs typeface="Arial"/>
              <a:sym typeface="Arial"/>
            </a:endParaRPr>
          </a:p>
          <a:p>
            <a:pPr indent="0" lvl="0" marL="0" rtl="0" algn="l">
              <a:spcBef>
                <a:spcPts val="1600"/>
              </a:spcBef>
              <a:spcAft>
                <a:spcPts val="1600"/>
              </a:spcAft>
              <a:buNone/>
            </a:pPr>
            <a:r>
              <a:t/>
            </a:r>
            <a:endParaRPr sz="1600"/>
          </a:p>
        </p:txBody>
      </p:sp>
      <p:sp>
        <p:nvSpPr>
          <p:cNvPr descr="Background pointer shape in timeline graphic" id="349" name="Google Shape;349;p66"/>
          <p:cNvSpPr/>
          <p:nvPr/>
        </p:nvSpPr>
        <p:spPr>
          <a:xfrm>
            <a:off x="512689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350" name="Google Shape;350;p66"/>
          <p:cNvSpPr txBox="1"/>
          <p:nvPr>
            <p:ph idx="4294967295" type="body"/>
          </p:nvPr>
        </p:nvSpPr>
        <p:spPr>
          <a:xfrm>
            <a:off x="5416699"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Machine Learning Models</a:t>
            </a:r>
            <a:endParaRPr sz="1100">
              <a:solidFill>
                <a:schemeClr val="lt1"/>
              </a:solidFill>
            </a:endParaRPr>
          </a:p>
        </p:txBody>
      </p:sp>
      <p:grpSp>
        <p:nvGrpSpPr>
          <p:cNvPr id="351" name="Google Shape;351;p66"/>
          <p:cNvGrpSpPr/>
          <p:nvPr/>
        </p:nvGrpSpPr>
        <p:grpSpPr>
          <a:xfrm>
            <a:off x="5973070" y="2938958"/>
            <a:ext cx="198900" cy="593656"/>
            <a:chOff x="5958946" y="2938958"/>
            <a:chExt cx="198900" cy="593656"/>
          </a:xfrm>
        </p:grpSpPr>
        <p:cxnSp>
          <p:nvCxnSpPr>
            <p:cNvPr id="352" name="Google Shape;352;p66"/>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353" name="Google Shape;353;p66"/>
            <p:cNvSpPr/>
            <p:nvPr/>
          </p:nvSpPr>
          <p:spPr>
            <a:xfrm flipH="1" rot="10800000">
              <a:off x="5958946"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 name="Google Shape;354;p66"/>
          <p:cNvSpPr txBox="1"/>
          <p:nvPr>
            <p:ph idx="4294967295" type="body"/>
          </p:nvPr>
        </p:nvSpPr>
        <p:spPr>
          <a:xfrm>
            <a:off x="5126902" y="3757725"/>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100">
                <a:solidFill>
                  <a:srgbClr val="000000"/>
                </a:solidFill>
                <a:latin typeface="Arial"/>
                <a:ea typeface="Arial"/>
                <a:cs typeface="Arial"/>
                <a:sym typeface="Arial"/>
              </a:rPr>
              <a:t>Random Forest &amp; XGBoost</a:t>
            </a:r>
            <a:r>
              <a:rPr lang="en" sz="1100">
                <a:solidFill>
                  <a:srgbClr val="000000"/>
                </a:solidFill>
                <a:latin typeface="Arial"/>
                <a:ea typeface="Arial"/>
                <a:cs typeface="Arial"/>
                <a:sym typeface="Arial"/>
              </a:rPr>
              <a:t>: Predicted daily yield and evaluated feature importance.</a:t>
            </a:r>
            <a:endParaRPr sz="1600"/>
          </a:p>
        </p:txBody>
      </p:sp>
      <p:sp>
        <p:nvSpPr>
          <p:cNvPr descr="Background pointer shape in timeline graphic" id="355" name="Google Shape;355;p66"/>
          <p:cNvSpPr/>
          <p:nvPr/>
        </p:nvSpPr>
        <p:spPr>
          <a:xfrm>
            <a:off x="678181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356" name="Google Shape;356;p66"/>
          <p:cNvSpPr txBox="1"/>
          <p:nvPr>
            <p:ph idx="4294967295" type="body"/>
          </p:nvPr>
        </p:nvSpPr>
        <p:spPr>
          <a:xfrm>
            <a:off x="7111512"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Model Evaluation</a:t>
            </a:r>
            <a:endParaRPr sz="1100">
              <a:solidFill>
                <a:schemeClr val="lt1"/>
              </a:solidFill>
            </a:endParaRPr>
          </a:p>
        </p:txBody>
      </p:sp>
      <p:grpSp>
        <p:nvGrpSpPr>
          <p:cNvPr id="357" name="Google Shape;357;p66"/>
          <p:cNvGrpSpPr/>
          <p:nvPr/>
        </p:nvGrpSpPr>
        <p:grpSpPr>
          <a:xfrm>
            <a:off x="7669807" y="1610215"/>
            <a:ext cx="198900" cy="593656"/>
            <a:chOff x="3918084" y="1610215"/>
            <a:chExt cx="198900" cy="593656"/>
          </a:xfrm>
        </p:grpSpPr>
        <p:cxnSp>
          <p:nvCxnSpPr>
            <p:cNvPr id="358" name="Google Shape;358;p66"/>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359" name="Google Shape;359;p66"/>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66"/>
          <p:cNvSpPr txBox="1"/>
          <p:nvPr>
            <p:ph idx="4294967295" type="body"/>
          </p:nvPr>
        </p:nvSpPr>
        <p:spPr>
          <a:xfrm>
            <a:off x="6685979" y="385667"/>
            <a:ext cx="2242800" cy="906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t>Compared predictions to actual values using error metrics.</a:t>
            </a:r>
            <a:endParaRPr sz="1100"/>
          </a:p>
          <a:p>
            <a:pPr indent="0" lvl="0" marL="0" rtl="0" algn="l">
              <a:spcBef>
                <a:spcPts val="1200"/>
              </a:spcBef>
              <a:spcAft>
                <a:spcPts val="1600"/>
              </a:spcAft>
              <a:buNone/>
            </a:pPr>
            <a:r>
              <a:t/>
            </a:r>
            <a:endParaRPr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2"/>
                                        </p:tgtEl>
                                        <p:attrNameLst>
                                          <p:attrName>style.visibility</p:attrName>
                                        </p:attrNameLst>
                                      </p:cBhvr>
                                      <p:to>
                                        <p:strVal val="visible"/>
                                      </p:to>
                                    </p:set>
                                    <p:anim calcmode="lin" valueType="num">
                                      <p:cBhvr additive="base">
                                        <p:cTn dur="1000"/>
                                        <p:tgtEl>
                                          <p:spTgt spid="33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36"/>
                                        </p:tgtEl>
                                        <p:attrNameLst>
                                          <p:attrName>style.visibility</p:attrName>
                                        </p:attrNameLst>
                                      </p:cBhvr>
                                      <p:to>
                                        <p:strVal val="visible"/>
                                      </p:to>
                                    </p:set>
                                    <p:anim calcmode="lin" valueType="num">
                                      <p:cBhvr additive="base">
                                        <p:cTn dur="1000"/>
                                        <p:tgtEl>
                                          <p:spTgt spid="33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8"/>
                                        </p:tgtEl>
                                        <p:attrNameLst>
                                          <p:attrName>style.visibility</p:attrName>
                                        </p:attrNameLst>
                                      </p:cBhvr>
                                      <p:to>
                                        <p:strVal val="visible"/>
                                      </p:to>
                                    </p:set>
                                    <p:anim calcmode="lin" valueType="num">
                                      <p:cBhvr additive="base">
                                        <p:cTn dur="1000"/>
                                        <p:tgtEl>
                                          <p:spTgt spid="33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42"/>
                                        </p:tgtEl>
                                        <p:attrNameLst>
                                          <p:attrName>style.visibility</p:attrName>
                                        </p:attrNameLst>
                                      </p:cBhvr>
                                      <p:to>
                                        <p:strVal val="visible"/>
                                      </p:to>
                                    </p:set>
                                    <p:anim calcmode="lin" valueType="num">
                                      <p:cBhvr additive="base">
                                        <p:cTn dur="1000"/>
                                        <p:tgtEl>
                                          <p:spTgt spid="34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44"/>
                                        </p:tgtEl>
                                        <p:attrNameLst>
                                          <p:attrName>style.visibility</p:attrName>
                                        </p:attrNameLst>
                                      </p:cBhvr>
                                      <p:to>
                                        <p:strVal val="visible"/>
                                      </p:to>
                                    </p:set>
                                    <p:anim calcmode="lin" valueType="num">
                                      <p:cBhvr additive="base">
                                        <p:cTn dur="1000"/>
                                        <p:tgtEl>
                                          <p:spTgt spid="34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48"/>
                                        </p:tgtEl>
                                        <p:attrNameLst>
                                          <p:attrName>style.visibility</p:attrName>
                                        </p:attrNameLst>
                                      </p:cBhvr>
                                      <p:to>
                                        <p:strVal val="visible"/>
                                      </p:to>
                                    </p:set>
                                    <p:anim calcmode="lin" valueType="num">
                                      <p:cBhvr additive="base">
                                        <p:cTn dur="1000"/>
                                        <p:tgtEl>
                                          <p:spTgt spid="34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50"/>
                                        </p:tgtEl>
                                        <p:attrNameLst>
                                          <p:attrName>style.visibility</p:attrName>
                                        </p:attrNameLst>
                                      </p:cBhvr>
                                      <p:to>
                                        <p:strVal val="visible"/>
                                      </p:to>
                                    </p:set>
                                    <p:anim calcmode="lin" valueType="num">
                                      <p:cBhvr additive="base">
                                        <p:cTn dur="1000"/>
                                        <p:tgtEl>
                                          <p:spTgt spid="35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54"/>
                                        </p:tgtEl>
                                        <p:attrNameLst>
                                          <p:attrName>style.visibility</p:attrName>
                                        </p:attrNameLst>
                                      </p:cBhvr>
                                      <p:to>
                                        <p:strVal val="visible"/>
                                      </p:to>
                                    </p:set>
                                    <p:anim calcmode="lin" valueType="num">
                                      <p:cBhvr additive="base">
                                        <p:cTn dur="1000"/>
                                        <p:tgtEl>
                                          <p:spTgt spid="35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56"/>
                                        </p:tgtEl>
                                        <p:attrNameLst>
                                          <p:attrName>style.visibility</p:attrName>
                                        </p:attrNameLst>
                                      </p:cBhvr>
                                      <p:to>
                                        <p:strVal val="visible"/>
                                      </p:to>
                                    </p:set>
                                    <p:anim calcmode="lin" valueType="num">
                                      <p:cBhvr additive="base">
                                        <p:cTn dur="1000"/>
                                        <p:tgtEl>
                                          <p:spTgt spid="35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60"/>
                                        </p:tgtEl>
                                        <p:attrNameLst>
                                          <p:attrName>style.visibility</p:attrName>
                                        </p:attrNameLst>
                                      </p:cBhvr>
                                      <p:to>
                                        <p:strVal val="visible"/>
                                      </p:to>
                                    </p:set>
                                    <p:anim calcmode="lin" valueType="num">
                                      <p:cBhvr additive="base">
                                        <p:cTn dur="1000"/>
                                        <p:tgtEl>
                                          <p:spTgt spid="36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grpSp>
        <p:nvGrpSpPr>
          <p:cNvPr id="365" name="Google Shape;365;p67"/>
          <p:cNvGrpSpPr/>
          <p:nvPr/>
        </p:nvGrpSpPr>
        <p:grpSpPr>
          <a:xfrm>
            <a:off x="4939500" y="1219611"/>
            <a:ext cx="3837000" cy="2704200"/>
            <a:chOff x="4939500" y="1219611"/>
            <a:chExt cx="3837000" cy="2704200"/>
          </a:xfrm>
        </p:grpSpPr>
        <p:cxnSp>
          <p:nvCxnSpPr>
            <p:cNvPr id="366" name="Google Shape;366;p67"/>
            <p:cNvCxnSpPr/>
            <p:nvPr/>
          </p:nvCxnSpPr>
          <p:spPr>
            <a:xfrm>
              <a:off x="4939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67" name="Google Shape;367;p67"/>
            <p:cNvCxnSpPr/>
            <p:nvPr/>
          </p:nvCxnSpPr>
          <p:spPr>
            <a:xfrm>
              <a:off x="5365833"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68" name="Google Shape;368;p67"/>
            <p:cNvCxnSpPr/>
            <p:nvPr/>
          </p:nvCxnSpPr>
          <p:spPr>
            <a:xfrm>
              <a:off x="5792167"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69" name="Google Shape;369;p67"/>
            <p:cNvCxnSpPr/>
            <p:nvPr/>
          </p:nvCxnSpPr>
          <p:spPr>
            <a:xfrm>
              <a:off x="6218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70" name="Google Shape;370;p67"/>
            <p:cNvCxnSpPr/>
            <p:nvPr/>
          </p:nvCxnSpPr>
          <p:spPr>
            <a:xfrm>
              <a:off x="6644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71" name="Google Shape;371;p67"/>
            <p:cNvCxnSpPr/>
            <p:nvPr/>
          </p:nvCxnSpPr>
          <p:spPr>
            <a:xfrm>
              <a:off x="7071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72" name="Google Shape;372;p67"/>
            <p:cNvCxnSpPr/>
            <p:nvPr/>
          </p:nvCxnSpPr>
          <p:spPr>
            <a:xfrm>
              <a:off x="7497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73" name="Google Shape;373;p67"/>
            <p:cNvCxnSpPr/>
            <p:nvPr/>
          </p:nvCxnSpPr>
          <p:spPr>
            <a:xfrm>
              <a:off x="7923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74" name="Google Shape;374;p67"/>
            <p:cNvCxnSpPr/>
            <p:nvPr/>
          </p:nvCxnSpPr>
          <p:spPr>
            <a:xfrm>
              <a:off x="8350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75" name="Google Shape;375;p67"/>
            <p:cNvCxnSpPr/>
            <p:nvPr/>
          </p:nvCxnSpPr>
          <p:spPr>
            <a:xfrm>
              <a:off x="8776500" y="1219611"/>
              <a:ext cx="0" cy="2704200"/>
            </a:xfrm>
            <a:prstGeom prst="straightConnector1">
              <a:avLst/>
            </a:prstGeom>
            <a:noFill/>
            <a:ln cap="flat" cmpd="sng" w="9525">
              <a:solidFill>
                <a:schemeClr val="lt1"/>
              </a:solidFill>
              <a:prstDash val="dash"/>
              <a:round/>
              <a:headEnd len="sm" w="sm" type="none"/>
              <a:tailEnd len="sm" w="sm" type="none"/>
            </a:ln>
          </p:spPr>
        </p:cxnSp>
      </p:grpSp>
      <p:sp>
        <p:nvSpPr>
          <p:cNvPr id="376" name="Google Shape;376;p67"/>
          <p:cNvSpPr/>
          <p:nvPr/>
        </p:nvSpPr>
        <p:spPr>
          <a:xfrm>
            <a:off x="7014920" y="2133119"/>
            <a:ext cx="286500" cy="2865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67"/>
          <p:cNvSpPr txBox="1"/>
          <p:nvPr>
            <p:ph type="title"/>
          </p:nvPr>
        </p:nvSpPr>
        <p:spPr>
          <a:xfrm>
            <a:off x="221175" y="-489475"/>
            <a:ext cx="4045200" cy="156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t>Enhanced Methodology for Solar Power Management:</a:t>
            </a:r>
            <a:endParaRPr sz="2500"/>
          </a:p>
        </p:txBody>
      </p:sp>
      <p:sp>
        <p:nvSpPr>
          <p:cNvPr id="378" name="Google Shape;378;p67"/>
          <p:cNvSpPr txBox="1"/>
          <p:nvPr>
            <p:ph idx="1" type="subTitle"/>
          </p:nvPr>
        </p:nvSpPr>
        <p:spPr>
          <a:xfrm>
            <a:off x="221175" y="1075026"/>
            <a:ext cx="4045200" cy="126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000000"/>
                </a:solidFill>
                <a:latin typeface="Arial"/>
                <a:ea typeface="Arial"/>
                <a:cs typeface="Arial"/>
                <a:sym typeface="Arial"/>
              </a:rPr>
              <a:t>Data Preprocessing</a:t>
            </a:r>
            <a:r>
              <a:rPr lang="en" sz="1100">
                <a:solidFill>
                  <a:srgbClr val="000000"/>
                </a:solidFill>
                <a:latin typeface="Arial"/>
                <a:ea typeface="Arial"/>
                <a:cs typeface="Arial"/>
                <a:sym typeface="Arial"/>
              </a:rPr>
              <a:t>: Improved handling of time-series data for better accuracy.</a:t>
            </a:r>
            <a:endParaRPr sz="1100">
              <a:solidFill>
                <a:srgbClr val="000000"/>
              </a:solidFill>
              <a:latin typeface="Arial"/>
              <a:ea typeface="Arial"/>
              <a:cs typeface="Arial"/>
              <a:sym typeface="Arial"/>
            </a:endParaRPr>
          </a:p>
          <a:p>
            <a:pPr indent="0" lvl="0" marL="0" rtl="0" algn="l">
              <a:spcBef>
                <a:spcPts val="0"/>
              </a:spcBef>
              <a:spcAft>
                <a:spcPts val="0"/>
              </a:spcAft>
              <a:buNone/>
            </a:pPr>
            <a:r>
              <a:rPr b="1" lang="en" sz="1100">
                <a:solidFill>
                  <a:srgbClr val="000000"/>
                </a:solidFill>
                <a:latin typeface="Arial"/>
                <a:ea typeface="Arial"/>
                <a:cs typeface="Arial"/>
                <a:sym typeface="Arial"/>
              </a:rPr>
              <a:t>Exploratory Data Analysis (EDA)</a:t>
            </a:r>
            <a:r>
              <a:rPr lang="en" sz="1100">
                <a:solidFill>
                  <a:srgbClr val="000000"/>
                </a:solidFill>
                <a:latin typeface="Arial"/>
                <a:ea typeface="Arial"/>
                <a:cs typeface="Arial"/>
                <a:sym typeface="Arial"/>
              </a:rPr>
              <a:t>: Comprehensive visualizations to understand trends and patterns.</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b="1" sz="1100">
              <a:solidFill>
                <a:srgbClr val="000000"/>
              </a:solidFill>
              <a:latin typeface="Arial"/>
              <a:ea typeface="Arial"/>
              <a:cs typeface="Arial"/>
              <a:sym typeface="Arial"/>
            </a:endParaRPr>
          </a:p>
          <a:p>
            <a:pPr indent="0" lvl="0" marL="0" rtl="0" algn="l">
              <a:spcBef>
                <a:spcPts val="0"/>
              </a:spcBef>
              <a:spcAft>
                <a:spcPts val="0"/>
              </a:spcAft>
              <a:buNone/>
            </a:pPr>
            <a:r>
              <a:rPr b="1" lang="en" sz="1100">
                <a:solidFill>
                  <a:srgbClr val="000000"/>
                </a:solidFill>
                <a:latin typeface="Arial"/>
                <a:ea typeface="Arial"/>
                <a:cs typeface="Arial"/>
                <a:sym typeface="Arial"/>
              </a:rPr>
              <a:t>Predictive Modeling</a:t>
            </a:r>
            <a:r>
              <a:rPr lang="en"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rPr b="1" lang="en" sz="1100">
                <a:solidFill>
                  <a:srgbClr val="000000"/>
                </a:solidFill>
                <a:latin typeface="Arial"/>
                <a:ea typeface="Arial"/>
                <a:cs typeface="Arial"/>
                <a:sym typeface="Arial"/>
              </a:rPr>
              <a:t>ARIMA/SARIMA</a:t>
            </a:r>
            <a:r>
              <a:rPr lang="en" sz="1100">
                <a:solidFill>
                  <a:srgbClr val="000000"/>
                </a:solidFill>
                <a:latin typeface="Arial"/>
                <a:ea typeface="Arial"/>
                <a:cs typeface="Arial"/>
                <a:sym typeface="Arial"/>
              </a:rPr>
              <a:t>: Effective for time series forecasting, capturing seasonality and trends.</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n" sz="1100">
                <a:solidFill>
                  <a:srgbClr val="000000"/>
                </a:solidFill>
                <a:latin typeface="Arial"/>
                <a:ea typeface="Arial"/>
                <a:cs typeface="Arial"/>
                <a:sym typeface="Arial"/>
              </a:rPr>
              <a:t>Facebook Prophet</a:t>
            </a:r>
            <a:r>
              <a:rPr lang="en" sz="1100">
                <a:solidFill>
                  <a:srgbClr val="000000"/>
                </a:solidFill>
                <a:latin typeface="Arial"/>
                <a:ea typeface="Arial"/>
                <a:cs typeface="Arial"/>
                <a:sym typeface="Arial"/>
              </a:rPr>
              <a:t>: Robust handling of missing data and seasonal effects.</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n" sz="1100">
                <a:solidFill>
                  <a:srgbClr val="000000"/>
                </a:solidFill>
                <a:latin typeface="Arial"/>
                <a:ea typeface="Arial"/>
                <a:cs typeface="Arial"/>
                <a:sym typeface="Arial"/>
              </a:rPr>
              <a:t>Random Forest &amp; XGBoost</a:t>
            </a:r>
            <a:r>
              <a:rPr lang="en" sz="1100">
                <a:solidFill>
                  <a:srgbClr val="000000"/>
                </a:solidFill>
                <a:latin typeface="Arial"/>
                <a:ea typeface="Arial"/>
                <a:cs typeface="Arial"/>
                <a:sym typeface="Arial"/>
              </a:rPr>
              <a:t>: Enhanced yield predictions through ensemble learning techniques.</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n" sz="1100">
                <a:solidFill>
                  <a:srgbClr val="000000"/>
                </a:solidFill>
                <a:latin typeface="Arial"/>
                <a:ea typeface="Arial"/>
                <a:cs typeface="Arial"/>
                <a:sym typeface="Arial"/>
              </a:rPr>
              <a:t>Significant Improvements</a:t>
            </a:r>
            <a:r>
              <a:rPr lang="en" sz="1100">
                <a:solidFill>
                  <a:srgbClr val="000000"/>
                </a:solidFill>
                <a:latin typeface="Arial"/>
                <a:ea typeface="Arial"/>
                <a:cs typeface="Arial"/>
                <a:sym typeface="Arial"/>
              </a:rPr>
              <a:t>: Increased accuracy and reliability in solar power generation insights.</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rPr b="1" lang="en" sz="1100">
                <a:solidFill>
                  <a:srgbClr val="000000"/>
                </a:solidFill>
                <a:latin typeface="Arial"/>
                <a:ea typeface="Arial"/>
                <a:cs typeface="Arial"/>
                <a:sym typeface="Arial"/>
              </a:rPr>
              <a:t>Predictive Maintenance</a:t>
            </a:r>
            <a:r>
              <a:rPr lang="en" sz="1100">
                <a:solidFill>
                  <a:srgbClr val="000000"/>
                </a:solidFill>
                <a:latin typeface="Arial"/>
                <a:ea typeface="Arial"/>
                <a:cs typeface="Arial"/>
                <a:sym typeface="Arial"/>
              </a:rPr>
              <a:t>: Better identification of inverter failures and efficiency optimization.</a:t>
            </a:r>
            <a:endParaRPr sz="1100">
              <a:solidFill>
                <a:srgbClr val="000000"/>
              </a:solidFill>
              <a:latin typeface="Arial"/>
              <a:ea typeface="Arial"/>
              <a:cs typeface="Arial"/>
              <a:sym typeface="Arial"/>
            </a:endParaRPr>
          </a:p>
          <a:p>
            <a:pPr indent="0" lvl="0" marL="0" rtl="0" algn="ctr">
              <a:spcBef>
                <a:spcPts val="0"/>
              </a:spcBef>
              <a:spcAft>
                <a:spcPts val="0"/>
              </a:spcAft>
              <a:buNone/>
            </a:pPr>
            <a:r>
              <a:t/>
            </a:r>
            <a:endParaRPr sz="1300"/>
          </a:p>
        </p:txBody>
      </p:sp>
      <p:grpSp>
        <p:nvGrpSpPr>
          <p:cNvPr id="379" name="Google Shape;379;p67"/>
          <p:cNvGrpSpPr/>
          <p:nvPr/>
        </p:nvGrpSpPr>
        <p:grpSpPr>
          <a:xfrm>
            <a:off x="4939534" y="2017046"/>
            <a:ext cx="3825543" cy="1573620"/>
            <a:chOff x="1000000" y="2393988"/>
            <a:chExt cx="4144235" cy="1704713"/>
          </a:xfrm>
        </p:grpSpPr>
        <p:sp>
          <p:nvSpPr>
            <p:cNvPr id="380" name="Google Shape;380;p67"/>
            <p:cNvSpPr/>
            <p:nvPr/>
          </p:nvSpPr>
          <p:spPr>
            <a:xfrm>
              <a:off x="1000000" y="2440003"/>
              <a:ext cx="4144235" cy="1631268"/>
            </a:xfrm>
            <a:custGeom>
              <a:rect b="b" l="l" r="r" t="t"/>
              <a:pathLst>
                <a:path extrusionOk="0" h="90088" w="165422">
                  <a:moveTo>
                    <a:pt x="0" y="65550"/>
                  </a:moveTo>
                  <a:cubicBezTo>
                    <a:pt x="3559" y="56002"/>
                    <a:pt x="14632" y="11595"/>
                    <a:pt x="21355" y="8262"/>
                  </a:cubicBezTo>
                  <a:cubicBezTo>
                    <a:pt x="28078" y="4929"/>
                    <a:pt x="34067" y="46906"/>
                    <a:pt x="40338" y="45550"/>
                  </a:cubicBezTo>
                  <a:cubicBezTo>
                    <a:pt x="46609" y="44194"/>
                    <a:pt x="52711" y="2161"/>
                    <a:pt x="58982" y="127"/>
                  </a:cubicBezTo>
                  <a:cubicBezTo>
                    <a:pt x="65253" y="-1907"/>
                    <a:pt x="71807" y="30974"/>
                    <a:pt x="77965" y="33347"/>
                  </a:cubicBezTo>
                  <a:cubicBezTo>
                    <a:pt x="84123" y="35720"/>
                    <a:pt x="90055" y="6285"/>
                    <a:pt x="95931" y="14364"/>
                  </a:cubicBezTo>
                  <a:cubicBezTo>
                    <a:pt x="101807" y="22443"/>
                    <a:pt x="107626" y="77414"/>
                    <a:pt x="113219" y="81821"/>
                  </a:cubicBezTo>
                  <a:cubicBezTo>
                    <a:pt x="118812" y="86228"/>
                    <a:pt x="123671" y="39448"/>
                    <a:pt x="129490" y="40804"/>
                  </a:cubicBezTo>
                  <a:cubicBezTo>
                    <a:pt x="135309" y="42160"/>
                    <a:pt x="142145" y="92047"/>
                    <a:pt x="148134" y="89957"/>
                  </a:cubicBezTo>
                  <a:cubicBezTo>
                    <a:pt x="154123" y="87867"/>
                    <a:pt x="162541" y="38545"/>
                    <a:pt x="165422" y="28262"/>
                  </a:cubicBezTo>
                </a:path>
              </a:pathLst>
            </a:custGeom>
            <a:noFill/>
            <a:ln cap="flat" cmpd="sng" w="19050">
              <a:solidFill>
                <a:schemeClr val="lt1"/>
              </a:solidFill>
              <a:prstDash val="solid"/>
              <a:round/>
              <a:headEnd len="med" w="med" type="oval"/>
              <a:tailEnd len="med" w="med" type="oval"/>
            </a:ln>
          </p:spPr>
        </p:sp>
        <p:sp>
          <p:nvSpPr>
            <p:cNvPr id="381" name="Google Shape;381;p67"/>
            <p:cNvSpPr/>
            <p:nvPr/>
          </p:nvSpPr>
          <p:spPr>
            <a:xfrm>
              <a:off x="4658400" y="401410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7"/>
            <p:cNvSpPr/>
            <p:nvPr/>
          </p:nvSpPr>
          <p:spPr>
            <a:xfrm>
              <a:off x="4195525" y="314735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7"/>
            <p:cNvSpPr/>
            <p:nvPr/>
          </p:nvSpPr>
          <p:spPr>
            <a:xfrm>
              <a:off x="3828703" y="3880925"/>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67"/>
            <p:cNvSpPr/>
            <p:nvPr/>
          </p:nvSpPr>
          <p:spPr>
            <a:xfrm>
              <a:off x="3358650" y="2637813"/>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67"/>
            <p:cNvSpPr/>
            <p:nvPr/>
          </p:nvSpPr>
          <p:spPr>
            <a:xfrm>
              <a:off x="2909400" y="2993013"/>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67"/>
            <p:cNvSpPr/>
            <p:nvPr/>
          </p:nvSpPr>
          <p:spPr>
            <a:xfrm>
              <a:off x="2437450" y="2393988"/>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7"/>
            <p:cNvSpPr/>
            <p:nvPr/>
          </p:nvSpPr>
          <p:spPr>
            <a:xfrm>
              <a:off x="1974575" y="3213325"/>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67"/>
            <p:cNvSpPr/>
            <p:nvPr/>
          </p:nvSpPr>
          <p:spPr>
            <a:xfrm>
              <a:off x="1500000" y="2553225"/>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 name="Google Shape;389;p67"/>
          <p:cNvSpPr/>
          <p:nvPr/>
        </p:nvSpPr>
        <p:spPr>
          <a:xfrm>
            <a:off x="6847150" y="1577745"/>
            <a:ext cx="1179600" cy="343800"/>
          </a:xfrm>
          <a:prstGeom prst="wedgeRoundRectCallout">
            <a:avLst>
              <a:gd fmla="val -21432" name="adj1"/>
              <a:gd fmla="val 84969" name="adj2"/>
              <a:gd fmla="val 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 name="Google Shape;390;p67"/>
          <p:cNvGrpSpPr/>
          <p:nvPr/>
        </p:nvGrpSpPr>
        <p:grpSpPr>
          <a:xfrm>
            <a:off x="4939557" y="1778136"/>
            <a:ext cx="3836911" cy="1503799"/>
            <a:chOff x="1000025" y="2059300"/>
            <a:chExt cx="4156550" cy="1629075"/>
          </a:xfrm>
        </p:grpSpPr>
        <p:sp>
          <p:nvSpPr>
            <p:cNvPr id="391" name="Google Shape;391;p67"/>
            <p:cNvSpPr/>
            <p:nvPr/>
          </p:nvSpPr>
          <p:spPr>
            <a:xfrm>
              <a:off x="1000025" y="2083952"/>
              <a:ext cx="4156550" cy="1576975"/>
            </a:xfrm>
            <a:custGeom>
              <a:rect b="b" l="l" r="r" t="t"/>
              <a:pathLst>
                <a:path extrusionOk="0" h="63079" w="166262">
                  <a:moveTo>
                    <a:pt x="0" y="34952"/>
                  </a:moveTo>
                  <a:cubicBezTo>
                    <a:pt x="3623" y="29133"/>
                    <a:pt x="14946" y="1167"/>
                    <a:pt x="21740" y="37"/>
                  </a:cubicBezTo>
                  <a:cubicBezTo>
                    <a:pt x="28534" y="-1093"/>
                    <a:pt x="34478" y="24048"/>
                    <a:pt x="40762" y="28172"/>
                  </a:cubicBezTo>
                  <a:cubicBezTo>
                    <a:pt x="47046" y="32296"/>
                    <a:pt x="53256" y="18986"/>
                    <a:pt x="59446" y="24782"/>
                  </a:cubicBezTo>
                  <a:cubicBezTo>
                    <a:pt x="65636" y="30578"/>
                    <a:pt x="71730" y="60803"/>
                    <a:pt x="77901" y="62950"/>
                  </a:cubicBezTo>
                  <a:cubicBezTo>
                    <a:pt x="84072" y="65097"/>
                    <a:pt x="90490" y="39675"/>
                    <a:pt x="96472" y="37664"/>
                  </a:cubicBezTo>
                  <a:cubicBezTo>
                    <a:pt x="102455" y="35653"/>
                    <a:pt x="108078" y="54726"/>
                    <a:pt x="113796" y="50884"/>
                  </a:cubicBezTo>
                  <a:cubicBezTo>
                    <a:pt x="119514" y="47042"/>
                    <a:pt x="125063" y="18059"/>
                    <a:pt x="130781" y="14613"/>
                  </a:cubicBezTo>
                  <a:cubicBezTo>
                    <a:pt x="136499" y="11167"/>
                    <a:pt x="142192" y="30515"/>
                    <a:pt x="148105" y="30206"/>
                  </a:cubicBezTo>
                  <a:cubicBezTo>
                    <a:pt x="154019" y="29897"/>
                    <a:pt x="163236" y="15665"/>
                    <a:pt x="166262" y="12757"/>
                  </a:cubicBezTo>
                </a:path>
              </a:pathLst>
            </a:custGeom>
            <a:noFill/>
            <a:ln cap="flat" cmpd="sng" w="19050">
              <a:solidFill>
                <a:schemeClr val="accent4"/>
              </a:solidFill>
              <a:prstDash val="solid"/>
              <a:round/>
              <a:headEnd len="med" w="med" type="oval"/>
              <a:tailEnd len="med" w="med" type="oval"/>
            </a:ln>
          </p:spPr>
        </p:sp>
        <p:sp>
          <p:nvSpPr>
            <p:cNvPr id="392" name="Google Shape;392;p67"/>
            <p:cNvSpPr/>
            <p:nvPr/>
          </p:nvSpPr>
          <p:spPr>
            <a:xfrm>
              <a:off x="1500000" y="205930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7"/>
            <p:cNvSpPr/>
            <p:nvPr/>
          </p:nvSpPr>
          <p:spPr>
            <a:xfrm>
              <a:off x="1974575" y="27372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67"/>
            <p:cNvSpPr/>
            <p:nvPr/>
          </p:nvSpPr>
          <p:spPr>
            <a:xfrm>
              <a:off x="2437450" y="26526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67"/>
            <p:cNvSpPr/>
            <p:nvPr/>
          </p:nvSpPr>
          <p:spPr>
            <a:xfrm>
              <a:off x="2909400" y="36037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7"/>
            <p:cNvSpPr/>
            <p:nvPr/>
          </p:nvSpPr>
          <p:spPr>
            <a:xfrm>
              <a:off x="3358650" y="29930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67"/>
            <p:cNvSpPr/>
            <p:nvPr/>
          </p:nvSpPr>
          <p:spPr>
            <a:xfrm>
              <a:off x="3780700" y="33152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67"/>
            <p:cNvSpPr/>
            <p:nvPr/>
          </p:nvSpPr>
          <p:spPr>
            <a:xfrm>
              <a:off x="4216350" y="24121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67"/>
            <p:cNvSpPr/>
            <p:nvPr/>
          </p:nvSpPr>
          <p:spPr>
            <a:xfrm>
              <a:off x="4658400" y="280245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67"/>
          <p:cNvSpPr txBox="1"/>
          <p:nvPr>
            <p:ph idx="2" type="body"/>
          </p:nvPr>
        </p:nvSpPr>
        <p:spPr>
          <a:xfrm>
            <a:off x="6847150" y="1606395"/>
            <a:ext cx="1179600" cy="286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000000"/>
                </a:solidFill>
              </a:rPr>
              <a:t>Predicted</a:t>
            </a:r>
            <a:r>
              <a:rPr lang="en" sz="1300">
                <a:solidFill>
                  <a:srgbClr val="000000"/>
                </a:solidFill>
              </a:rPr>
              <a:t> </a:t>
            </a:r>
            <a:endParaRPr sz="15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77"/>
                                        </p:tgtEl>
                                        <p:attrNameLst>
                                          <p:attrName>style.visibility</p:attrName>
                                        </p:attrNameLst>
                                      </p:cBhvr>
                                      <p:to>
                                        <p:strVal val="visible"/>
                                      </p:to>
                                    </p:set>
                                    <p:anim calcmode="lin" valueType="num">
                                      <p:cBhvr additive="base">
                                        <p:cTn dur="1000"/>
                                        <p:tgtEl>
                                          <p:spTgt spid="37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78"/>
                                        </p:tgtEl>
                                        <p:attrNameLst>
                                          <p:attrName>style.visibility</p:attrName>
                                        </p:attrNameLst>
                                      </p:cBhvr>
                                      <p:to>
                                        <p:strVal val="visible"/>
                                      </p:to>
                                    </p:set>
                                    <p:anim calcmode="lin" valueType="num">
                                      <p:cBhvr additive="base">
                                        <p:cTn dur="1000"/>
                                        <p:tgtEl>
                                          <p:spTgt spid="37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6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406" name="Google Shape;406;p68"/>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000000"/>
                </a:solidFill>
                <a:latin typeface="Arial"/>
                <a:ea typeface="Arial"/>
                <a:cs typeface="Arial"/>
                <a:sym typeface="Arial"/>
              </a:rPr>
              <a:t>Summary</a:t>
            </a:r>
            <a:r>
              <a:rPr lang="en" sz="1300">
                <a:solidFill>
                  <a:srgbClr val="000000"/>
                </a:solidFill>
                <a:latin typeface="Arial"/>
                <a:ea typeface="Arial"/>
                <a:cs typeface="Arial"/>
                <a:sym typeface="Arial"/>
              </a:rPr>
              <a:t>: </a:t>
            </a:r>
            <a:endParaRPr sz="1300">
              <a:solidFill>
                <a:srgbClr val="000000"/>
              </a:solidFill>
              <a:latin typeface="Arial"/>
              <a:ea typeface="Arial"/>
              <a:cs typeface="Arial"/>
              <a:sym typeface="Arial"/>
            </a:endParaRPr>
          </a:p>
          <a:p>
            <a:pPr indent="0" lvl="0" marL="0" rtl="0" algn="l">
              <a:spcBef>
                <a:spcPts val="1600"/>
              </a:spcBef>
              <a:spcAft>
                <a:spcPts val="0"/>
              </a:spcAft>
              <a:buNone/>
            </a:pPr>
            <a:r>
              <a:rPr lang="en" sz="1300">
                <a:solidFill>
                  <a:srgbClr val="000000"/>
                </a:solidFill>
                <a:latin typeface="Arial"/>
                <a:ea typeface="Arial"/>
                <a:cs typeface="Arial"/>
                <a:sym typeface="Arial"/>
              </a:rPr>
              <a:t>The adoption of predictive maintenance strategies has proven effective in reducing operational downtime and enhancing the reliability of solar power systems. Integrating household energy data has not only optimized energy utilization but also resulted in cost savings.</a:t>
            </a:r>
            <a:endParaRPr sz="1300">
              <a:solidFill>
                <a:srgbClr val="000000"/>
              </a:solidFill>
              <a:latin typeface="Arial"/>
              <a:ea typeface="Arial"/>
              <a:cs typeface="Arial"/>
              <a:sym typeface="Arial"/>
            </a:endParaRPr>
          </a:p>
          <a:p>
            <a:pPr indent="0" lvl="0" marL="0" rtl="0" algn="l">
              <a:spcBef>
                <a:spcPts val="1600"/>
              </a:spcBef>
              <a:spcAft>
                <a:spcPts val="0"/>
              </a:spcAft>
              <a:buNone/>
            </a:pPr>
            <a:r>
              <a:rPr b="1" lang="en" sz="1300">
                <a:solidFill>
                  <a:srgbClr val="000000"/>
                </a:solidFill>
                <a:latin typeface="Arial"/>
                <a:ea typeface="Arial"/>
                <a:cs typeface="Arial"/>
                <a:sym typeface="Arial"/>
              </a:rPr>
              <a:t>Future Work</a:t>
            </a:r>
            <a:r>
              <a:rPr lang="en" sz="1300">
                <a:solidFill>
                  <a:srgbClr val="000000"/>
                </a:solidFill>
                <a:latin typeface="Arial"/>
                <a:ea typeface="Arial"/>
                <a:cs typeface="Arial"/>
                <a:sym typeface="Arial"/>
              </a:rPr>
              <a:t>: </a:t>
            </a:r>
            <a:endParaRPr sz="1300">
              <a:solidFill>
                <a:srgbClr val="000000"/>
              </a:solidFill>
              <a:latin typeface="Arial"/>
              <a:ea typeface="Arial"/>
              <a:cs typeface="Arial"/>
              <a:sym typeface="Arial"/>
            </a:endParaRPr>
          </a:p>
          <a:p>
            <a:pPr indent="0" lvl="0" marL="0" rtl="0" algn="l">
              <a:spcBef>
                <a:spcPts val="1600"/>
              </a:spcBef>
              <a:spcAft>
                <a:spcPts val="1600"/>
              </a:spcAft>
              <a:buNone/>
            </a:pPr>
            <a:r>
              <a:rPr lang="en" sz="1300">
                <a:solidFill>
                  <a:srgbClr val="000000"/>
                </a:solidFill>
                <a:latin typeface="Arial"/>
                <a:ea typeface="Arial"/>
                <a:cs typeface="Arial"/>
                <a:sym typeface="Arial"/>
              </a:rPr>
              <a:t>Plans include enhancing model accuracy by incorporating additional data sources and exploring real-time power distribution adjustments to further improve efficiency.</a:t>
            </a:r>
            <a:endParaRPr sz="1500">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5"/>
                                        </p:tgtEl>
                                        <p:attrNameLst>
                                          <p:attrName>style.visibility</p:attrName>
                                        </p:attrNameLst>
                                      </p:cBhvr>
                                      <p:to>
                                        <p:strVal val="visible"/>
                                      </p:to>
                                    </p:set>
                                    <p:anim calcmode="lin" valueType="num">
                                      <p:cBhvr additive="base">
                                        <p:cTn dur="1000"/>
                                        <p:tgtEl>
                                          <p:spTgt spid="40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6"/>
                                        </p:tgtEl>
                                        <p:attrNameLst>
                                          <p:attrName>style.visibility</p:attrName>
                                        </p:attrNameLst>
                                      </p:cBhvr>
                                      <p:to>
                                        <p:strVal val="visible"/>
                                      </p:to>
                                    </p:set>
                                    <p:anim calcmode="lin" valueType="num">
                                      <p:cBhvr additive="base">
                                        <p:cTn dur="1000"/>
                                        <p:tgtEl>
                                          <p:spTgt spid="40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6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lnSpc>
                <a:spcPct val="115000"/>
              </a:lnSpc>
              <a:spcBef>
                <a:spcPts val="1400"/>
              </a:spcBef>
              <a:spcAft>
                <a:spcPts val="400"/>
              </a:spcAft>
              <a:buClr>
                <a:schemeClr val="dk2"/>
              </a:buClr>
              <a:buSzPts val="1100"/>
              <a:buFont typeface="Arial"/>
              <a:buNone/>
            </a:pPr>
            <a:r>
              <a:rPr lang="en">
                <a:latin typeface="Arial"/>
                <a:ea typeface="Arial"/>
                <a:cs typeface="Arial"/>
                <a:sym typeface="Arial"/>
              </a:rPr>
              <a:t>References</a:t>
            </a:r>
            <a:endParaRPr/>
          </a:p>
        </p:txBody>
      </p:sp>
      <p:sp>
        <p:nvSpPr>
          <p:cNvPr id="412" name="Google Shape;412;p69"/>
          <p:cNvSpPr txBox="1"/>
          <p:nvPr>
            <p:ph idx="1" type="body"/>
          </p:nvPr>
        </p:nvSpPr>
        <p:spPr>
          <a:xfrm>
            <a:off x="311700" y="1389600"/>
            <a:ext cx="2808000" cy="3606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600">
                <a:solidFill>
                  <a:schemeClr val="dk2"/>
                </a:solidFill>
                <a:latin typeface="Arial"/>
                <a:ea typeface="Arial"/>
                <a:cs typeface="Arial"/>
                <a:sym typeface="Arial"/>
              </a:rPr>
              <a:t>Datasets</a:t>
            </a:r>
            <a:r>
              <a:rPr lang="en" sz="1600">
                <a:solidFill>
                  <a:schemeClr val="dk2"/>
                </a:solidFill>
                <a:latin typeface="Arial"/>
                <a:ea typeface="Arial"/>
                <a:cs typeface="Arial"/>
                <a:sym typeface="Arial"/>
              </a:rPr>
              <a:t>:</a:t>
            </a:r>
            <a:endParaRPr sz="1600">
              <a:solidFill>
                <a:schemeClr val="dk2"/>
              </a:solidFill>
              <a:latin typeface="Arial"/>
              <a:ea typeface="Arial"/>
              <a:cs typeface="Arial"/>
              <a:sym typeface="Arial"/>
            </a:endParaRPr>
          </a:p>
          <a:p>
            <a:pPr indent="0" lvl="0" marL="0" rtl="0" algn="l">
              <a:spcBef>
                <a:spcPts val="1200"/>
              </a:spcBef>
              <a:spcAft>
                <a:spcPts val="0"/>
              </a:spcAft>
              <a:buNone/>
            </a:pPr>
            <a:r>
              <a:rPr b="1" lang="en" sz="1100">
                <a:solidFill>
                  <a:schemeClr val="dk2"/>
                </a:solidFill>
                <a:latin typeface="Arial"/>
                <a:ea typeface="Arial"/>
                <a:cs typeface="Arial"/>
                <a:sym typeface="Arial"/>
              </a:rPr>
              <a:t>UK Solar Farms</a:t>
            </a:r>
            <a:r>
              <a:rPr lang="en" sz="1100">
                <a:solidFill>
                  <a:schemeClr val="dk2"/>
                </a:solidFill>
                <a:latin typeface="Arial"/>
                <a:ea typeface="Arial"/>
                <a:cs typeface="Arial"/>
                <a:sym typeface="Arial"/>
              </a:rPr>
              <a:t>:</a:t>
            </a:r>
            <a:r>
              <a:rPr lang="en" sz="1100">
                <a:solidFill>
                  <a:schemeClr val="dk2"/>
                </a:solidFill>
                <a:uFill>
                  <a:noFill/>
                </a:uFill>
                <a:latin typeface="Arial"/>
                <a:ea typeface="Arial"/>
                <a:cs typeface="Arial"/>
                <a:sym typeface="Arial"/>
                <a:hlinkClick r:id="rId3">
                  <a:extLst>
                    <a:ext uri="{A12FA001-AC4F-418D-AE19-62706E023703}">
                      <ahyp:hlinkClr val="tx"/>
                    </a:ext>
                  </a:extLst>
                </a:hlinkClick>
              </a:rPr>
              <a:t> </a:t>
            </a:r>
            <a:r>
              <a:rPr lang="en" sz="1100" u="sng">
                <a:solidFill>
                  <a:schemeClr val="hlink"/>
                </a:solidFill>
                <a:latin typeface="Arial"/>
                <a:ea typeface="Arial"/>
                <a:cs typeface="Arial"/>
                <a:sym typeface="Arial"/>
                <a:hlinkClick r:id="rId4"/>
              </a:rPr>
              <a:t>Link</a:t>
            </a:r>
            <a:endParaRPr sz="1100" u="sng">
              <a:solidFill>
                <a:schemeClr val="hlink"/>
              </a:solidFill>
              <a:latin typeface="Arial"/>
              <a:ea typeface="Arial"/>
              <a:cs typeface="Arial"/>
              <a:sym typeface="Arial"/>
            </a:endParaRPr>
          </a:p>
          <a:p>
            <a:pPr indent="0" lvl="0" marL="0" rtl="0" algn="l">
              <a:spcBef>
                <a:spcPts val="1200"/>
              </a:spcBef>
              <a:spcAft>
                <a:spcPts val="0"/>
              </a:spcAft>
              <a:buNone/>
            </a:pPr>
            <a:r>
              <a:rPr b="1" lang="en" sz="1100">
                <a:solidFill>
                  <a:schemeClr val="dk2"/>
                </a:solidFill>
                <a:latin typeface="Arial"/>
                <a:ea typeface="Arial"/>
                <a:cs typeface="Arial"/>
                <a:sym typeface="Arial"/>
              </a:rPr>
              <a:t>Solar Power Generation Data (Kaggle)</a:t>
            </a:r>
            <a:r>
              <a:rPr lang="en" sz="1100">
                <a:solidFill>
                  <a:schemeClr val="dk2"/>
                </a:solidFill>
                <a:latin typeface="Arial"/>
                <a:ea typeface="Arial"/>
                <a:cs typeface="Arial"/>
                <a:sym typeface="Arial"/>
              </a:rPr>
              <a:t>:</a:t>
            </a:r>
            <a:r>
              <a:rPr lang="en" sz="1100">
                <a:solidFill>
                  <a:schemeClr val="dk2"/>
                </a:solidFill>
                <a:uFill>
                  <a:noFill/>
                </a:uFill>
                <a:latin typeface="Arial"/>
                <a:ea typeface="Arial"/>
                <a:cs typeface="Arial"/>
                <a:sym typeface="Arial"/>
                <a:hlinkClick r:id="rId5">
                  <a:extLst>
                    <a:ext uri="{A12FA001-AC4F-418D-AE19-62706E023703}">
                      <ahyp:hlinkClr val="tx"/>
                    </a:ext>
                  </a:extLst>
                </a:hlinkClick>
              </a:rPr>
              <a:t> </a:t>
            </a:r>
            <a:r>
              <a:rPr lang="en" sz="1100" u="sng">
                <a:solidFill>
                  <a:schemeClr val="hlink"/>
                </a:solidFill>
                <a:latin typeface="Arial"/>
                <a:ea typeface="Arial"/>
                <a:cs typeface="Arial"/>
                <a:sym typeface="Arial"/>
                <a:hlinkClick r:id="rId6"/>
              </a:rPr>
              <a:t>Link</a:t>
            </a:r>
            <a:endParaRPr sz="1100" u="sng">
              <a:solidFill>
                <a:schemeClr val="hlink"/>
              </a:solidFill>
              <a:latin typeface="Arial"/>
              <a:ea typeface="Arial"/>
              <a:cs typeface="Arial"/>
              <a:sym typeface="Arial"/>
            </a:endParaRPr>
          </a:p>
          <a:p>
            <a:pPr indent="0" lvl="0" marL="0" rtl="0" algn="l">
              <a:spcBef>
                <a:spcPts val="1200"/>
              </a:spcBef>
              <a:spcAft>
                <a:spcPts val="0"/>
              </a:spcAft>
              <a:buNone/>
            </a:pPr>
            <a:r>
              <a:rPr b="1" lang="en" sz="1100">
                <a:solidFill>
                  <a:schemeClr val="dk2"/>
                </a:solidFill>
                <a:latin typeface="Arial"/>
                <a:ea typeface="Arial"/>
                <a:cs typeface="Arial"/>
                <a:sym typeface="Arial"/>
              </a:rPr>
              <a:t>Indian Household Electricity Consumption (Kaggle)</a:t>
            </a:r>
            <a:r>
              <a:rPr lang="en" sz="1100">
                <a:solidFill>
                  <a:schemeClr val="dk2"/>
                </a:solidFill>
                <a:latin typeface="Arial"/>
                <a:ea typeface="Arial"/>
                <a:cs typeface="Arial"/>
                <a:sym typeface="Arial"/>
              </a:rPr>
              <a:t>:</a:t>
            </a:r>
            <a:r>
              <a:rPr lang="en" sz="1100">
                <a:solidFill>
                  <a:schemeClr val="dk2"/>
                </a:solidFill>
                <a:uFill>
                  <a:noFill/>
                </a:uFill>
                <a:latin typeface="Arial"/>
                <a:ea typeface="Arial"/>
                <a:cs typeface="Arial"/>
                <a:sym typeface="Arial"/>
                <a:hlinkClick r:id="rId7">
                  <a:extLst>
                    <a:ext uri="{A12FA001-AC4F-418D-AE19-62706E023703}">
                      <ahyp:hlinkClr val="tx"/>
                    </a:ext>
                  </a:extLst>
                </a:hlinkClick>
              </a:rPr>
              <a:t> </a:t>
            </a:r>
            <a:r>
              <a:rPr lang="en" sz="1100" u="sng">
                <a:solidFill>
                  <a:schemeClr val="hlink"/>
                </a:solidFill>
                <a:latin typeface="Arial"/>
                <a:ea typeface="Arial"/>
                <a:cs typeface="Arial"/>
                <a:sym typeface="Arial"/>
                <a:hlinkClick r:id="rId8"/>
              </a:rPr>
              <a:t>Link</a:t>
            </a:r>
            <a:endParaRPr sz="1100" u="sng">
              <a:solidFill>
                <a:schemeClr val="hlink"/>
              </a:solidFill>
              <a:latin typeface="Arial"/>
              <a:ea typeface="Arial"/>
              <a:cs typeface="Arial"/>
              <a:sym typeface="Arial"/>
            </a:endParaRPr>
          </a:p>
          <a:p>
            <a:pPr indent="0" lvl="0" marL="0" rtl="0" algn="l">
              <a:spcBef>
                <a:spcPts val="1200"/>
              </a:spcBef>
              <a:spcAft>
                <a:spcPts val="0"/>
              </a:spcAft>
              <a:buNone/>
            </a:pPr>
            <a:r>
              <a:rPr b="1" lang="en" sz="1100">
                <a:solidFill>
                  <a:schemeClr val="dk2"/>
                </a:solidFill>
                <a:latin typeface="Arial"/>
                <a:ea typeface="Arial"/>
                <a:cs typeface="Arial"/>
                <a:sym typeface="Arial"/>
              </a:rPr>
              <a:t>Electric Power Consumption (Kaggle)</a:t>
            </a:r>
            <a:r>
              <a:rPr lang="en" sz="1100">
                <a:solidFill>
                  <a:schemeClr val="dk2"/>
                </a:solidFill>
                <a:latin typeface="Arial"/>
                <a:ea typeface="Arial"/>
                <a:cs typeface="Arial"/>
                <a:sym typeface="Arial"/>
              </a:rPr>
              <a:t>:</a:t>
            </a:r>
            <a:r>
              <a:rPr lang="en" sz="1100">
                <a:solidFill>
                  <a:schemeClr val="dk2"/>
                </a:solidFill>
                <a:uFill>
                  <a:noFill/>
                </a:uFill>
                <a:latin typeface="Arial"/>
                <a:ea typeface="Arial"/>
                <a:cs typeface="Arial"/>
                <a:sym typeface="Arial"/>
                <a:hlinkClick r:id="rId9">
                  <a:extLst>
                    <a:ext uri="{A12FA001-AC4F-418D-AE19-62706E023703}">
                      <ahyp:hlinkClr val="tx"/>
                    </a:ext>
                  </a:extLst>
                </a:hlinkClick>
              </a:rPr>
              <a:t> </a:t>
            </a:r>
            <a:r>
              <a:rPr lang="en" sz="1100" u="sng">
                <a:solidFill>
                  <a:schemeClr val="hlink"/>
                </a:solidFill>
                <a:latin typeface="Arial"/>
                <a:ea typeface="Arial"/>
                <a:cs typeface="Arial"/>
                <a:sym typeface="Arial"/>
                <a:hlinkClick r:id="rId10"/>
              </a:rPr>
              <a:t>Link</a:t>
            </a:r>
            <a:endParaRPr sz="1100" u="sng">
              <a:solidFill>
                <a:schemeClr val="hlink"/>
              </a:solidFill>
              <a:latin typeface="Arial"/>
              <a:ea typeface="Arial"/>
              <a:cs typeface="Arial"/>
              <a:sym typeface="Arial"/>
            </a:endParaRPr>
          </a:p>
          <a:p>
            <a:pPr indent="0" lvl="0" marL="0" rtl="0" algn="l">
              <a:spcBef>
                <a:spcPts val="1200"/>
              </a:spcBef>
              <a:spcAft>
                <a:spcPts val="0"/>
              </a:spcAft>
              <a:buNone/>
            </a:pPr>
            <a:r>
              <a:rPr b="1" lang="en" sz="1100">
                <a:solidFill>
                  <a:schemeClr val="dk2"/>
                </a:solidFill>
                <a:latin typeface="Arial"/>
                <a:ea typeface="Arial"/>
                <a:cs typeface="Arial"/>
                <a:sym typeface="Arial"/>
              </a:rPr>
              <a:t>Dutch Energy Consumption</a:t>
            </a:r>
            <a:r>
              <a:rPr lang="en" sz="1100">
                <a:solidFill>
                  <a:schemeClr val="dk2"/>
                </a:solidFill>
                <a:latin typeface="Arial"/>
                <a:ea typeface="Arial"/>
                <a:cs typeface="Arial"/>
                <a:sym typeface="Arial"/>
              </a:rPr>
              <a:t>:</a:t>
            </a:r>
            <a:r>
              <a:rPr lang="en" sz="1100">
                <a:solidFill>
                  <a:schemeClr val="dk2"/>
                </a:solidFill>
                <a:uFill>
                  <a:noFill/>
                </a:uFill>
                <a:latin typeface="Arial"/>
                <a:ea typeface="Arial"/>
                <a:cs typeface="Arial"/>
                <a:sym typeface="Arial"/>
                <a:hlinkClick r:id="rId11">
                  <a:extLst>
                    <a:ext uri="{A12FA001-AC4F-418D-AE19-62706E023703}">
                      <ahyp:hlinkClr val="tx"/>
                    </a:ext>
                  </a:extLst>
                </a:hlinkClick>
              </a:rPr>
              <a:t> </a:t>
            </a:r>
            <a:r>
              <a:rPr lang="en" sz="1100" u="sng">
                <a:solidFill>
                  <a:schemeClr val="hlink"/>
                </a:solidFill>
                <a:latin typeface="Arial"/>
                <a:ea typeface="Arial"/>
                <a:cs typeface="Arial"/>
                <a:sym typeface="Arial"/>
                <a:hlinkClick r:id="rId12"/>
              </a:rPr>
              <a:t>Link</a:t>
            </a:r>
            <a:endParaRPr sz="1100" u="sng">
              <a:solidFill>
                <a:schemeClr val="hlink"/>
              </a:solidFill>
              <a:latin typeface="Arial"/>
              <a:ea typeface="Arial"/>
              <a:cs typeface="Arial"/>
              <a:sym typeface="Arial"/>
            </a:endParaRPr>
          </a:p>
          <a:p>
            <a:pPr indent="0" lvl="0" marL="0" rtl="0" algn="l">
              <a:spcBef>
                <a:spcPts val="1200"/>
              </a:spcBef>
              <a:spcAft>
                <a:spcPts val="0"/>
              </a:spcAft>
              <a:buNone/>
            </a:pPr>
            <a:r>
              <a:t/>
            </a:r>
            <a:endParaRPr b="1" sz="1600">
              <a:solidFill>
                <a:schemeClr val="dk2"/>
              </a:solidFill>
            </a:endParaRPr>
          </a:p>
        </p:txBody>
      </p:sp>
      <p:pic>
        <p:nvPicPr>
          <p:cNvPr id="413" name="Google Shape;413;p69" title="Upward shot of Golden Gate Bridge against blue sky"/>
          <p:cNvPicPr preferRelativeResize="0"/>
          <p:nvPr/>
        </p:nvPicPr>
        <p:blipFill rotWithShape="1">
          <a:blip r:embed="rId13">
            <a:alphaModFix/>
          </a:blip>
          <a:srcRect b="0" l="19071" r="4853" t="9"/>
          <a:stretch/>
        </p:blipFill>
        <p:spPr>
          <a:xfrm>
            <a:off x="3274676" y="0"/>
            <a:ext cx="5869325" cy="514350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11"/>
                                        </p:tgtEl>
                                        <p:attrNameLst>
                                          <p:attrName>style.visibility</p:attrName>
                                        </p:attrNameLst>
                                      </p:cBhvr>
                                      <p:to>
                                        <p:strVal val="visible"/>
                                      </p:to>
                                    </p:set>
                                    <p:anim calcmode="lin" valueType="num">
                                      <p:cBhvr additive="base">
                                        <p:cTn dur="1000"/>
                                        <p:tgtEl>
                                          <p:spTgt spid="41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12"/>
                                        </p:tgtEl>
                                        <p:attrNameLst>
                                          <p:attrName>style.visibility</p:attrName>
                                        </p:attrNameLst>
                                      </p:cBhvr>
                                      <p:to>
                                        <p:strVal val="visible"/>
                                      </p:to>
                                    </p:set>
                                    <p:anim calcmode="lin" valueType="num">
                                      <p:cBhvr additive="base">
                                        <p:cTn dur="1000"/>
                                        <p:tgtEl>
                                          <p:spTgt spid="41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